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1" r:id="rId1"/>
  </p:sldMasterIdLst>
  <p:notesMasterIdLst>
    <p:notesMasterId r:id="rId69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1" r:id="rId66"/>
    <p:sldId id="322" r:id="rId67"/>
    <p:sldId id="323" r:id="rId6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08"/>
    <p:restoredTop sz="94621"/>
  </p:normalViewPr>
  <p:slideViewPr>
    <p:cSldViewPr snapToGrid="0" snapToObjects="1">
      <p:cViewPr varScale="1">
        <p:scale>
          <a:sx n="97" d="100"/>
          <a:sy n="97" d="100"/>
        </p:scale>
        <p:origin x="62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notesMaster" Target="notesMasters/notesMaster1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presProps" Target="presProps.xml"/><Relationship Id="rId71" Type="http://schemas.openxmlformats.org/officeDocument/2006/relationships/viewProps" Target="viewProps.xml"/><Relationship Id="rId72" Type="http://schemas.openxmlformats.org/officeDocument/2006/relationships/theme" Target="theme/theme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5C0D15-DBD8-4E44-B6CC-60A5DB994253}" type="datetimeFigureOut">
              <a:rPr lang="en-US" smtClean="0"/>
              <a:t>2/4/18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DBC504-45C4-C44A-B2D9-CA7E339525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035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6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6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" name="Shape 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30184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Shape 1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90283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50428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Shape 2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17180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Shape 2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23759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Shape 2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69895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Shape 2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42765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Shape 2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79633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608083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Shape 3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Shape 3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430998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Shape 3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Shape 3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08363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Shape 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724102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Shape 35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Shape 3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386733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Shape 36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Shape 3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430866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Shape 3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Shape 3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0774034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Shape 4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Shape 4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964919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Shape 41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Shape 41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204068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Shape 42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Shape 4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728728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Shape 4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Shape 4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355989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Shape 44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Shape 4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705525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Shape 4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Shape 4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034135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Shape 4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Shape 4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52216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Shape 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575886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Shape 47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Shape 4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781311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Shape 4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Shape 4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163385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Shape 49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Shape 49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908833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Shape 50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Shape 5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15070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Shape 51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Shape 51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026185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Shape 52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Shape 52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041271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Shape 53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Shape 5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733138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Shape 55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Shape 5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756209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Shape 56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6" name="Shape 5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315235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Shape 5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Shape 5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79620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461160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Shape 5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Shape 5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749915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Shape 5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6" name="Shape 5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451734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Shape 6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" name="Shape 6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0978797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Shape 60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0" name="Shape 6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1619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Shape 62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7" name="Shape 6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5757476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Shape 6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5" name="Shape 6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43477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Shape 64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Shape 6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927582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Shape 6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1" name="Shape 6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146943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Shape 67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2" name="Shape 6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050968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Shape 6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5" name="Shape 6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92421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454465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Shape 71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6" name="Shape 7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742381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Shape 73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9" name="Shape 7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849982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Shape 7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6" name="Shape 7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18723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Shape 75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3" name="Shape 7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326328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Shape 76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8" name="Shape 7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935428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Shape 77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4" name="Shape 7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619889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Shape 78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1" name="Shape 7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042743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Shape 7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8" name="Shape 7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63639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Shape 7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5" name="Shape 7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741094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Shape 80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4" name="Shape 8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76509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Shape 1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693521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Shape 8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3" name="Shape 8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162207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Shape 82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2" name="Shape 8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025075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Shape 83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1" name="Shape 8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44127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Shape 83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0" name="Shape 8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6172776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Shape 8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9" name="Shape 8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6426035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Shape 8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8" name="Shape 8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8156449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Shape 8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6" name="Shape 8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412049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Shape 86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7" name="Shape 8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63768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Shape 1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74814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Shape 1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542791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Shape 1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076638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3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3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2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2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24439-85E6-C346-B956-727EB04EA07A}" type="datetimeFigureOut">
              <a:rPr lang="en-US" smtClean="0"/>
              <a:t>2/4/18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A7DB4254-F879-1945-9E61-416A7F6E2802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24439-85E6-C346-B956-727EB04EA07A}" type="datetimeFigureOut">
              <a:rPr lang="en-US" smtClean="0"/>
              <a:t>2/4/18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B4254-F879-1945-9E61-416A7F6E2802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24439-85E6-C346-B956-727EB04EA07A}" type="datetimeFigureOut">
              <a:rPr lang="en-US" smtClean="0"/>
              <a:t>2/4/18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B4254-F879-1945-9E61-416A7F6E2802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8671052" y="6223800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 sz="2667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buNone/>
              <a:defRPr sz="2667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buNone/>
              <a:defRPr sz="2667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buNone/>
              <a:defRPr sz="2667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buNone/>
              <a:defRPr sz="2667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buNone/>
              <a:defRPr sz="2667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buNone/>
              <a:defRPr sz="2667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buNone/>
              <a:defRPr sz="2667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buNone/>
              <a:defRPr sz="2667">
                <a:solidFill>
                  <a:srgbClr val="FFFFFF"/>
                </a:solidFill>
              </a:defRPr>
            </a:lvl9pPr>
          </a:lstStyle>
          <a:p>
            <a:fld id="{00000000-1234-1234-1234-123412341234}" type="slidenum">
              <a:rPr lang="uk-UA" smtClean="0"/>
              <a:pPr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8414421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24439-85E6-C346-B956-727EB04EA07A}" type="datetimeFigureOut">
              <a:rPr lang="en-US" smtClean="0"/>
              <a:t>2/4/18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B4254-F879-1945-9E61-416A7F6E2802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63424439-85E6-C346-B956-727EB04EA07A}" type="datetimeFigureOut">
              <a:rPr lang="en-US" smtClean="0"/>
              <a:t>2/4/18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A7DB4254-F879-1945-9E61-416A7F6E2802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24439-85E6-C346-B956-727EB04EA07A}" type="datetimeFigureOut">
              <a:rPr lang="en-US" smtClean="0"/>
              <a:t>2/4/18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B4254-F879-1945-9E61-416A7F6E2802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24439-85E6-C346-B956-727EB04EA07A}" type="datetimeFigureOut">
              <a:rPr lang="en-US" smtClean="0"/>
              <a:t>2/4/18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B4254-F879-1945-9E61-416A7F6E2802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24439-85E6-C346-B956-727EB04EA07A}" type="datetimeFigureOut">
              <a:rPr lang="en-US" smtClean="0"/>
              <a:t>2/4/18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B4254-F879-1945-9E61-416A7F6E2802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24439-85E6-C346-B956-727EB04EA07A}" type="datetimeFigureOut">
              <a:rPr lang="en-US" smtClean="0"/>
              <a:t>2/4/18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B4254-F879-1945-9E61-416A7F6E2802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24439-85E6-C346-B956-727EB04EA07A}" type="datetimeFigureOut">
              <a:rPr lang="en-US" smtClean="0"/>
              <a:t>2/4/18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B4254-F879-1945-9E61-416A7F6E2802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24439-85E6-C346-B956-727EB04EA07A}" type="datetimeFigureOut">
              <a:rPr lang="en-US" smtClean="0"/>
              <a:t>2/4/18</a:t>
            </a:fld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B4254-F879-1945-9E61-416A7F6E2802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2.png"/><Relationship Id="rId15" Type="http://schemas.microsoft.com/office/2007/relationships/hdphoto" Target="../media/hdphoto1.wdp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63424439-85E6-C346-B956-727EB04EA07A}" type="datetimeFigureOut">
              <a:rPr lang="en-US" smtClean="0"/>
              <a:t>2/4/18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A7DB4254-F879-1945-9E61-416A7F6E28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3366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gi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9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9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23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23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18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24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25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25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18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7.xml"/><Relationship Id="rId3" Type="http://schemas.openxmlformats.org/officeDocument/2006/relationships/hyperlink" Target="http://cs.stanford.edu/people/karpathy/convnetjs/demo/cifar10.html" TargetMode="Externa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8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26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26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26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26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26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26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26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1</a:t>
            </a:fld>
            <a:endParaRPr/>
          </a:p>
        </p:txBody>
      </p:sp>
      <p:sp>
        <p:nvSpPr>
          <p:cNvPr id="52" name="Shape 52"/>
          <p:cNvSpPr txBox="1"/>
          <p:nvPr/>
        </p:nvSpPr>
        <p:spPr>
          <a:xfrm>
            <a:off x="236533" y="134400"/>
            <a:ext cx="9079200" cy="9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800" b="1"/>
              <a:t>Mini-batch SGD</a:t>
            </a:r>
            <a:endParaRPr sz="4000"/>
          </a:p>
        </p:txBody>
      </p:sp>
      <p:sp>
        <p:nvSpPr>
          <p:cNvPr id="53" name="Shape 53"/>
          <p:cNvSpPr txBox="1"/>
          <p:nvPr/>
        </p:nvSpPr>
        <p:spPr>
          <a:xfrm>
            <a:off x="1226033" y="1076000"/>
            <a:ext cx="10891200" cy="39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/>
              <a:t>Loop:</a:t>
            </a:r>
            <a:endParaRPr sz="3200"/>
          </a:p>
          <a:p>
            <a:pPr marL="609585" indent="-507987">
              <a:buSzPts val="2400"/>
              <a:buAutoNum type="arabicPeriod"/>
            </a:pPr>
            <a:r>
              <a:rPr lang="en" sz="3200" b="1"/>
              <a:t>Sample</a:t>
            </a:r>
            <a:r>
              <a:rPr lang="en" sz="3200"/>
              <a:t> a batch of data</a:t>
            </a:r>
            <a:endParaRPr sz="3200"/>
          </a:p>
          <a:p>
            <a:pPr marL="609585" indent="-507987">
              <a:buSzPts val="2400"/>
              <a:buAutoNum type="arabicPeriod"/>
            </a:pPr>
            <a:r>
              <a:rPr lang="en" sz="3200" b="1"/>
              <a:t>Forward</a:t>
            </a:r>
            <a:r>
              <a:rPr lang="en" sz="3200"/>
              <a:t> prop it through the graph, get loss</a:t>
            </a:r>
            <a:endParaRPr sz="3200"/>
          </a:p>
          <a:p>
            <a:pPr marL="609585" indent="-507987">
              <a:buSzPts val="2400"/>
              <a:buAutoNum type="arabicPeriod"/>
            </a:pPr>
            <a:r>
              <a:rPr lang="en" sz="3200" b="1"/>
              <a:t>Backprop</a:t>
            </a:r>
            <a:r>
              <a:rPr lang="en" sz="3200"/>
              <a:t> to calculate the gradients</a:t>
            </a:r>
            <a:endParaRPr sz="3200"/>
          </a:p>
          <a:p>
            <a:pPr marL="609585" indent="-507987">
              <a:buSzPts val="2400"/>
              <a:buAutoNum type="arabicPeriod"/>
            </a:pPr>
            <a:r>
              <a:rPr lang="en" sz="3200" b="1"/>
              <a:t>Update</a:t>
            </a:r>
            <a:r>
              <a:rPr lang="en" sz="3200"/>
              <a:t> the parameters using the gradient</a:t>
            </a:r>
            <a:endParaRPr sz="3200"/>
          </a:p>
        </p:txBody>
      </p:sp>
      <p:pic>
        <p:nvPicPr>
          <p:cNvPr id="54" name="Shape 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55368" y="3768834"/>
            <a:ext cx="4376033" cy="2146533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</p:spTree>
    <p:extLst>
      <p:ext uri="{BB962C8B-B14F-4D97-AF65-F5344CB8AC3E}">
        <p14:creationId xmlns:p14="http://schemas.microsoft.com/office/powerpoint/2010/main" val="4975689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/>
          <p:nvPr/>
        </p:nvSpPr>
        <p:spPr>
          <a:xfrm>
            <a:off x="1421933" y="1901017"/>
            <a:ext cx="1275200" cy="3677200"/>
          </a:xfrm>
          <a:prstGeom prst="cube">
            <a:avLst>
              <a:gd name="adj" fmla="val 77711"/>
            </a:avLst>
          </a:prstGeom>
          <a:solidFill>
            <a:srgbClr val="F4CCCC">
              <a:alpha val="51920"/>
            </a:srgbClr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65" name="Shape 16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10</a:t>
            </a:fld>
            <a:endParaRPr/>
          </a:p>
        </p:txBody>
      </p:sp>
      <p:sp>
        <p:nvSpPr>
          <p:cNvPr id="166" name="Shape 166"/>
          <p:cNvSpPr txBox="1"/>
          <p:nvPr/>
        </p:nvSpPr>
        <p:spPr>
          <a:xfrm>
            <a:off x="2137167" y="4967684"/>
            <a:ext cx="655600" cy="4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/>
              <a:t>32</a:t>
            </a:r>
            <a:endParaRPr sz="2400"/>
          </a:p>
        </p:txBody>
      </p:sp>
      <p:sp>
        <p:nvSpPr>
          <p:cNvPr id="167" name="Shape 167"/>
          <p:cNvSpPr txBox="1"/>
          <p:nvPr/>
        </p:nvSpPr>
        <p:spPr>
          <a:xfrm>
            <a:off x="2697133" y="2912651"/>
            <a:ext cx="655600" cy="3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/>
              <a:t>32</a:t>
            </a:r>
            <a:endParaRPr sz="2400"/>
          </a:p>
        </p:txBody>
      </p:sp>
      <p:sp>
        <p:nvSpPr>
          <p:cNvPr id="168" name="Shape 168"/>
          <p:cNvSpPr txBox="1"/>
          <p:nvPr/>
        </p:nvSpPr>
        <p:spPr>
          <a:xfrm>
            <a:off x="1344617" y="5489860"/>
            <a:ext cx="655600" cy="2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/>
              <a:t>3</a:t>
            </a:r>
            <a:endParaRPr sz="2400"/>
          </a:p>
        </p:txBody>
      </p:sp>
      <p:sp>
        <p:nvSpPr>
          <p:cNvPr id="169" name="Shape 169"/>
          <p:cNvSpPr txBox="1"/>
          <p:nvPr/>
        </p:nvSpPr>
        <p:spPr>
          <a:xfrm>
            <a:off x="0" y="0"/>
            <a:ext cx="10269200" cy="8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800"/>
              <a:t>Convolution Layer</a:t>
            </a:r>
            <a:endParaRPr sz="4800"/>
          </a:p>
        </p:txBody>
      </p:sp>
      <p:sp>
        <p:nvSpPr>
          <p:cNvPr id="170" name="Shape 170"/>
          <p:cNvSpPr/>
          <p:nvPr/>
        </p:nvSpPr>
        <p:spPr>
          <a:xfrm>
            <a:off x="5527867" y="3072984"/>
            <a:ext cx="376400" cy="1085200"/>
          </a:xfrm>
          <a:prstGeom prst="cube">
            <a:avLst>
              <a:gd name="adj" fmla="val 53382"/>
            </a:avLst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71" name="Shape 171"/>
          <p:cNvSpPr txBox="1"/>
          <p:nvPr/>
        </p:nvSpPr>
        <p:spPr>
          <a:xfrm>
            <a:off x="5226800" y="2166784"/>
            <a:ext cx="2820800" cy="4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/>
              <a:t>5x5x</a:t>
            </a:r>
            <a:r>
              <a:rPr lang="en" sz="3200">
                <a:solidFill>
                  <a:srgbClr val="0000FF"/>
                </a:solidFill>
              </a:rPr>
              <a:t>3</a:t>
            </a:r>
            <a:r>
              <a:rPr lang="en" sz="3200"/>
              <a:t> filter</a:t>
            </a:r>
            <a:endParaRPr sz="3200"/>
          </a:p>
        </p:txBody>
      </p:sp>
      <p:sp>
        <p:nvSpPr>
          <p:cNvPr id="172" name="Shape 172"/>
          <p:cNvSpPr txBox="1"/>
          <p:nvPr/>
        </p:nvSpPr>
        <p:spPr>
          <a:xfrm>
            <a:off x="1001633" y="1125351"/>
            <a:ext cx="4466800" cy="6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/>
              <a:t>32x32x</a:t>
            </a:r>
            <a:r>
              <a:rPr lang="en" sz="3200">
                <a:solidFill>
                  <a:srgbClr val="0000FF"/>
                </a:solidFill>
              </a:rPr>
              <a:t>3</a:t>
            </a:r>
            <a:r>
              <a:rPr lang="en" sz="3200"/>
              <a:t> image</a:t>
            </a:r>
            <a:endParaRPr sz="3200"/>
          </a:p>
        </p:txBody>
      </p:sp>
      <p:sp>
        <p:nvSpPr>
          <p:cNvPr id="173" name="Shape 173"/>
          <p:cNvSpPr txBox="1"/>
          <p:nvPr/>
        </p:nvSpPr>
        <p:spPr>
          <a:xfrm>
            <a:off x="6930400" y="3545933"/>
            <a:ext cx="5261600" cy="10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b="1"/>
              <a:t>Convolve </a:t>
            </a:r>
            <a:r>
              <a:rPr lang="en" sz="2400"/>
              <a:t>the filter with the image</a:t>
            </a:r>
            <a:endParaRPr sz="2400"/>
          </a:p>
          <a:p>
            <a:r>
              <a:rPr lang="en" sz="2400"/>
              <a:t>i.e. “slide over the image spatially, computing dot products”</a:t>
            </a:r>
            <a:endParaRPr sz="2400"/>
          </a:p>
        </p:txBody>
      </p:sp>
      <p:sp>
        <p:nvSpPr>
          <p:cNvPr id="174" name="Shape 174"/>
          <p:cNvSpPr txBox="1"/>
          <p:nvPr/>
        </p:nvSpPr>
        <p:spPr>
          <a:xfrm>
            <a:off x="6618033" y="368000"/>
            <a:ext cx="4378000" cy="7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solidFill>
                  <a:srgbClr val="0000FF"/>
                </a:solidFill>
              </a:rPr>
              <a:t>Filters always extend the full depth of the input volume</a:t>
            </a:r>
            <a:endParaRPr sz="2400">
              <a:solidFill>
                <a:srgbClr val="0000FF"/>
              </a:solidFill>
            </a:endParaRPr>
          </a:p>
        </p:txBody>
      </p:sp>
      <p:cxnSp>
        <p:nvCxnSpPr>
          <p:cNvPr id="175" name="Shape 175"/>
          <p:cNvCxnSpPr>
            <a:endCxn id="171" idx="0"/>
          </p:cNvCxnSpPr>
          <p:nvPr/>
        </p:nvCxnSpPr>
        <p:spPr>
          <a:xfrm flipH="1">
            <a:off x="6637200" y="1465584"/>
            <a:ext cx="786400" cy="701200"/>
          </a:xfrm>
          <a:prstGeom prst="straightConnector1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76" name="Shape 176"/>
          <p:cNvCxnSpPr/>
          <p:nvPr/>
        </p:nvCxnSpPr>
        <p:spPr>
          <a:xfrm flipH="1">
            <a:off x="2798333" y="970800"/>
            <a:ext cx="3445200" cy="304400"/>
          </a:xfrm>
          <a:prstGeom prst="straightConnector1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lg" len="lg"/>
            <a:tailEnd type="triangle" w="lg" len="lg"/>
          </a:ln>
        </p:spPr>
      </p:cxnSp>
    </p:spTree>
    <p:extLst>
      <p:ext uri="{BB962C8B-B14F-4D97-AF65-F5344CB8AC3E}">
        <p14:creationId xmlns:p14="http://schemas.microsoft.com/office/powerpoint/2010/main" val="1627152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11</a:t>
            </a:fld>
            <a:endParaRPr/>
          </a:p>
        </p:txBody>
      </p:sp>
      <p:sp>
        <p:nvSpPr>
          <p:cNvPr id="182" name="Shape 182"/>
          <p:cNvSpPr/>
          <p:nvPr/>
        </p:nvSpPr>
        <p:spPr>
          <a:xfrm>
            <a:off x="2184533" y="2883800"/>
            <a:ext cx="376400" cy="1085200"/>
          </a:xfrm>
          <a:prstGeom prst="cube">
            <a:avLst>
              <a:gd name="adj" fmla="val 53382"/>
            </a:avLst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83" name="Shape 183"/>
          <p:cNvSpPr/>
          <p:nvPr/>
        </p:nvSpPr>
        <p:spPr>
          <a:xfrm>
            <a:off x="4312867" y="3238200"/>
            <a:ext cx="376400" cy="376400"/>
          </a:xfrm>
          <a:prstGeom prst="ellipse">
            <a:avLst/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184" name="Shape 184"/>
          <p:cNvCxnSpPr>
            <a:endCxn id="183" idx="2"/>
          </p:cNvCxnSpPr>
          <p:nvPr/>
        </p:nvCxnSpPr>
        <p:spPr>
          <a:xfrm rot="10800000" flipH="1">
            <a:off x="2326867" y="3426400"/>
            <a:ext cx="1986000" cy="5320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85" name="Shape 185"/>
          <p:cNvCxnSpPr>
            <a:endCxn id="183" idx="2"/>
          </p:cNvCxnSpPr>
          <p:nvPr/>
        </p:nvCxnSpPr>
        <p:spPr>
          <a:xfrm>
            <a:off x="2352867" y="3110000"/>
            <a:ext cx="1960000" cy="3164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86" name="Shape 186"/>
          <p:cNvCxnSpPr>
            <a:endCxn id="183" idx="2"/>
          </p:cNvCxnSpPr>
          <p:nvPr/>
        </p:nvCxnSpPr>
        <p:spPr>
          <a:xfrm>
            <a:off x="2534467" y="2910800"/>
            <a:ext cx="1778400" cy="5156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87" name="Shape 187"/>
          <p:cNvCxnSpPr>
            <a:endCxn id="183" idx="2"/>
          </p:cNvCxnSpPr>
          <p:nvPr/>
        </p:nvCxnSpPr>
        <p:spPr>
          <a:xfrm rot="10800000" flipH="1">
            <a:off x="2569267" y="3426400"/>
            <a:ext cx="1743600" cy="3328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88" name="Shape 188"/>
          <p:cNvSpPr txBox="1"/>
          <p:nvPr/>
        </p:nvSpPr>
        <p:spPr>
          <a:xfrm>
            <a:off x="2446000" y="4654467"/>
            <a:ext cx="655600" cy="4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/>
              <a:t>32</a:t>
            </a:r>
            <a:endParaRPr sz="2400"/>
          </a:p>
        </p:txBody>
      </p:sp>
      <p:sp>
        <p:nvSpPr>
          <p:cNvPr id="189" name="Shape 189"/>
          <p:cNvSpPr txBox="1"/>
          <p:nvPr/>
        </p:nvSpPr>
        <p:spPr>
          <a:xfrm>
            <a:off x="2931733" y="1890233"/>
            <a:ext cx="655600" cy="3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/>
              <a:t>32</a:t>
            </a:r>
            <a:endParaRPr sz="2400"/>
          </a:p>
        </p:txBody>
      </p:sp>
      <p:sp>
        <p:nvSpPr>
          <p:cNvPr id="190" name="Shape 190"/>
          <p:cNvSpPr txBox="1"/>
          <p:nvPr/>
        </p:nvSpPr>
        <p:spPr>
          <a:xfrm>
            <a:off x="1551851" y="5176643"/>
            <a:ext cx="655600" cy="2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/>
              <a:t>3</a:t>
            </a:r>
            <a:endParaRPr sz="2400"/>
          </a:p>
        </p:txBody>
      </p:sp>
      <p:sp>
        <p:nvSpPr>
          <p:cNvPr id="191" name="Shape 191"/>
          <p:cNvSpPr txBox="1"/>
          <p:nvPr/>
        </p:nvSpPr>
        <p:spPr>
          <a:xfrm>
            <a:off x="161167" y="93267"/>
            <a:ext cx="10269200" cy="8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000"/>
              <a:t>Convolution Layer</a:t>
            </a:r>
            <a:endParaRPr sz="4000"/>
          </a:p>
        </p:txBody>
      </p:sp>
      <p:sp>
        <p:nvSpPr>
          <p:cNvPr id="192" name="Shape 192"/>
          <p:cNvSpPr/>
          <p:nvPr/>
        </p:nvSpPr>
        <p:spPr>
          <a:xfrm>
            <a:off x="1629167" y="1587800"/>
            <a:ext cx="1275200" cy="3677200"/>
          </a:xfrm>
          <a:prstGeom prst="cube">
            <a:avLst>
              <a:gd name="adj" fmla="val 77711"/>
            </a:avLst>
          </a:prstGeom>
          <a:solidFill>
            <a:srgbClr val="F4CCCC">
              <a:alpha val="51920"/>
            </a:srgbClr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93" name="Shape 193"/>
          <p:cNvSpPr txBox="1"/>
          <p:nvPr/>
        </p:nvSpPr>
        <p:spPr>
          <a:xfrm>
            <a:off x="4639633" y="1024633"/>
            <a:ext cx="4846800" cy="7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>
                <a:solidFill>
                  <a:srgbClr val="FF0000"/>
                </a:solidFill>
              </a:rPr>
              <a:t>32x32x3 image</a:t>
            </a:r>
            <a:endParaRPr sz="3200">
              <a:solidFill>
                <a:srgbClr val="FF0000"/>
              </a:solidFill>
            </a:endParaRPr>
          </a:p>
          <a:p>
            <a:r>
              <a:rPr lang="en" sz="3200">
                <a:solidFill>
                  <a:srgbClr val="0000FF"/>
                </a:solidFill>
              </a:rPr>
              <a:t>5x5x3 filter</a:t>
            </a:r>
            <a:endParaRPr sz="3200">
              <a:solidFill>
                <a:srgbClr val="0000FF"/>
              </a:solidFill>
            </a:endParaRPr>
          </a:p>
        </p:txBody>
      </p:sp>
      <p:cxnSp>
        <p:nvCxnSpPr>
          <p:cNvPr id="194" name="Shape 194"/>
          <p:cNvCxnSpPr/>
          <p:nvPr/>
        </p:nvCxnSpPr>
        <p:spPr>
          <a:xfrm flipH="1">
            <a:off x="3131533" y="1347000"/>
            <a:ext cx="1312400" cy="3108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95" name="Shape 195"/>
          <p:cNvCxnSpPr/>
          <p:nvPr/>
        </p:nvCxnSpPr>
        <p:spPr>
          <a:xfrm flipH="1">
            <a:off x="2716867" y="1991700"/>
            <a:ext cx="1865200" cy="725200"/>
          </a:xfrm>
          <a:prstGeom prst="straightConnector1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96" name="Shape 196"/>
          <p:cNvCxnSpPr/>
          <p:nvPr/>
        </p:nvCxnSpPr>
        <p:spPr>
          <a:xfrm rot="10800000">
            <a:off x="4766400" y="3822000"/>
            <a:ext cx="544400" cy="1944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97" name="Shape 197"/>
          <p:cNvSpPr txBox="1"/>
          <p:nvPr/>
        </p:nvSpPr>
        <p:spPr>
          <a:xfrm>
            <a:off x="5427967" y="3665667"/>
            <a:ext cx="6688000" cy="14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b="1"/>
              <a:t>1 number: </a:t>
            </a:r>
            <a:endParaRPr sz="2400" b="1"/>
          </a:p>
          <a:p>
            <a:r>
              <a:rPr lang="en" sz="2400"/>
              <a:t>the result of taking a dot product between the filter and a small 5x5x3 chunk of the image</a:t>
            </a:r>
            <a:endParaRPr sz="2400"/>
          </a:p>
          <a:p>
            <a:r>
              <a:rPr lang="en" sz="2400"/>
              <a:t>(i.e. 5*5*3 = 75-dimensional dot product + bias)</a:t>
            </a:r>
            <a:endParaRPr sz="2400"/>
          </a:p>
        </p:txBody>
      </p:sp>
      <p:pic>
        <p:nvPicPr>
          <p:cNvPr id="198" name="Shape 1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16034" y="1704333"/>
            <a:ext cx="494025" cy="37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Shape 1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22267" y="5381092"/>
            <a:ext cx="1634187" cy="524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07651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12</a:t>
            </a:fld>
            <a:endParaRPr/>
          </a:p>
        </p:txBody>
      </p:sp>
      <p:sp>
        <p:nvSpPr>
          <p:cNvPr id="205" name="Shape 205"/>
          <p:cNvSpPr/>
          <p:nvPr/>
        </p:nvSpPr>
        <p:spPr>
          <a:xfrm>
            <a:off x="2184533" y="2883800"/>
            <a:ext cx="376400" cy="1085200"/>
          </a:xfrm>
          <a:prstGeom prst="cube">
            <a:avLst>
              <a:gd name="adj" fmla="val 53382"/>
            </a:avLst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06" name="Shape 206"/>
          <p:cNvSpPr/>
          <p:nvPr/>
        </p:nvSpPr>
        <p:spPr>
          <a:xfrm>
            <a:off x="4312867" y="3238200"/>
            <a:ext cx="376400" cy="376400"/>
          </a:xfrm>
          <a:prstGeom prst="ellipse">
            <a:avLst/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207" name="Shape 207"/>
          <p:cNvCxnSpPr>
            <a:endCxn id="206" idx="2"/>
          </p:cNvCxnSpPr>
          <p:nvPr/>
        </p:nvCxnSpPr>
        <p:spPr>
          <a:xfrm rot="10800000" flipH="1">
            <a:off x="2326867" y="3426400"/>
            <a:ext cx="1986000" cy="5320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08" name="Shape 208"/>
          <p:cNvCxnSpPr>
            <a:endCxn id="206" idx="2"/>
          </p:cNvCxnSpPr>
          <p:nvPr/>
        </p:nvCxnSpPr>
        <p:spPr>
          <a:xfrm>
            <a:off x="2352867" y="3110000"/>
            <a:ext cx="1960000" cy="3164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09" name="Shape 209"/>
          <p:cNvCxnSpPr>
            <a:endCxn id="206" idx="2"/>
          </p:cNvCxnSpPr>
          <p:nvPr/>
        </p:nvCxnSpPr>
        <p:spPr>
          <a:xfrm>
            <a:off x="2534467" y="2910800"/>
            <a:ext cx="1778400" cy="5156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10" name="Shape 210"/>
          <p:cNvCxnSpPr>
            <a:endCxn id="206" idx="2"/>
          </p:cNvCxnSpPr>
          <p:nvPr/>
        </p:nvCxnSpPr>
        <p:spPr>
          <a:xfrm rot="10800000" flipH="1">
            <a:off x="2569267" y="3426400"/>
            <a:ext cx="1743600" cy="3328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11" name="Shape 211"/>
          <p:cNvSpPr txBox="1"/>
          <p:nvPr/>
        </p:nvSpPr>
        <p:spPr>
          <a:xfrm>
            <a:off x="2446000" y="4654467"/>
            <a:ext cx="655600" cy="4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/>
              <a:t>32</a:t>
            </a:r>
            <a:endParaRPr sz="2400"/>
          </a:p>
        </p:txBody>
      </p:sp>
      <p:sp>
        <p:nvSpPr>
          <p:cNvPr id="212" name="Shape 212"/>
          <p:cNvSpPr txBox="1"/>
          <p:nvPr/>
        </p:nvSpPr>
        <p:spPr>
          <a:xfrm>
            <a:off x="2931733" y="1890233"/>
            <a:ext cx="655600" cy="3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/>
              <a:t>32</a:t>
            </a:r>
            <a:endParaRPr sz="2400"/>
          </a:p>
        </p:txBody>
      </p:sp>
      <p:sp>
        <p:nvSpPr>
          <p:cNvPr id="213" name="Shape 213"/>
          <p:cNvSpPr txBox="1"/>
          <p:nvPr/>
        </p:nvSpPr>
        <p:spPr>
          <a:xfrm>
            <a:off x="1551851" y="5176643"/>
            <a:ext cx="655600" cy="2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/>
              <a:t>3</a:t>
            </a:r>
            <a:endParaRPr sz="2400"/>
          </a:p>
        </p:txBody>
      </p:sp>
      <p:sp>
        <p:nvSpPr>
          <p:cNvPr id="214" name="Shape 214"/>
          <p:cNvSpPr txBox="1"/>
          <p:nvPr/>
        </p:nvSpPr>
        <p:spPr>
          <a:xfrm>
            <a:off x="161167" y="93267"/>
            <a:ext cx="10269200" cy="8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000"/>
              <a:t>Convolution Layer</a:t>
            </a:r>
            <a:endParaRPr sz="4000"/>
          </a:p>
        </p:txBody>
      </p:sp>
      <p:sp>
        <p:nvSpPr>
          <p:cNvPr id="215" name="Shape 215"/>
          <p:cNvSpPr/>
          <p:nvPr/>
        </p:nvSpPr>
        <p:spPr>
          <a:xfrm>
            <a:off x="1629167" y="1587800"/>
            <a:ext cx="1275200" cy="3677200"/>
          </a:xfrm>
          <a:prstGeom prst="cube">
            <a:avLst>
              <a:gd name="adj" fmla="val 77711"/>
            </a:avLst>
          </a:prstGeom>
          <a:solidFill>
            <a:srgbClr val="F4CCCC">
              <a:alpha val="51920"/>
            </a:srgbClr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6" name="Shape 216"/>
          <p:cNvSpPr txBox="1"/>
          <p:nvPr/>
        </p:nvSpPr>
        <p:spPr>
          <a:xfrm>
            <a:off x="4639633" y="1024633"/>
            <a:ext cx="4846800" cy="7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>
                <a:solidFill>
                  <a:srgbClr val="FF0000"/>
                </a:solidFill>
              </a:rPr>
              <a:t>32x32x3 image</a:t>
            </a:r>
            <a:endParaRPr sz="3200">
              <a:solidFill>
                <a:srgbClr val="FF0000"/>
              </a:solidFill>
            </a:endParaRPr>
          </a:p>
          <a:p>
            <a:r>
              <a:rPr lang="en" sz="3200">
                <a:solidFill>
                  <a:srgbClr val="0000FF"/>
                </a:solidFill>
              </a:rPr>
              <a:t>5x5x3 filter</a:t>
            </a:r>
            <a:endParaRPr sz="3200">
              <a:solidFill>
                <a:srgbClr val="0000FF"/>
              </a:solidFill>
            </a:endParaRPr>
          </a:p>
        </p:txBody>
      </p:sp>
      <p:cxnSp>
        <p:nvCxnSpPr>
          <p:cNvPr id="217" name="Shape 217"/>
          <p:cNvCxnSpPr/>
          <p:nvPr/>
        </p:nvCxnSpPr>
        <p:spPr>
          <a:xfrm flipH="1">
            <a:off x="3131533" y="1347000"/>
            <a:ext cx="1312400" cy="3108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18" name="Shape 218"/>
          <p:cNvCxnSpPr/>
          <p:nvPr/>
        </p:nvCxnSpPr>
        <p:spPr>
          <a:xfrm flipH="1">
            <a:off x="2716867" y="1991700"/>
            <a:ext cx="1865200" cy="725200"/>
          </a:xfrm>
          <a:prstGeom prst="straightConnector1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19" name="Shape 219"/>
          <p:cNvCxnSpPr/>
          <p:nvPr/>
        </p:nvCxnSpPr>
        <p:spPr>
          <a:xfrm>
            <a:off x="5295867" y="3430800"/>
            <a:ext cx="3154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220" name="Shape 220"/>
          <p:cNvSpPr txBox="1"/>
          <p:nvPr/>
        </p:nvSpPr>
        <p:spPr>
          <a:xfrm>
            <a:off x="5123233" y="3614600"/>
            <a:ext cx="4363200" cy="10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/>
              <a:t>convolve (slide) over all spatial locations</a:t>
            </a:r>
            <a:endParaRPr sz="2400"/>
          </a:p>
        </p:txBody>
      </p:sp>
      <p:sp>
        <p:nvSpPr>
          <p:cNvPr id="221" name="Shape 221"/>
          <p:cNvSpPr/>
          <p:nvPr/>
        </p:nvSpPr>
        <p:spPr>
          <a:xfrm>
            <a:off x="9433267" y="1587800"/>
            <a:ext cx="1275200" cy="3677200"/>
          </a:xfrm>
          <a:prstGeom prst="cube">
            <a:avLst>
              <a:gd name="adj" fmla="val 90357"/>
            </a:avLst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22" name="Shape 222"/>
          <p:cNvSpPr txBox="1"/>
          <p:nvPr/>
        </p:nvSpPr>
        <p:spPr>
          <a:xfrm>
            <a:off x="9440467" y="698233"/>
            <a:ext cx="2406000" cy="72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b="1">
                <a:solidFill>
                  <a:srgbClr val="0000FF"/>
                </a:solidFill>
              </a:rPr>
              <a:t>activation map</a:t>
            </a:r>
            <a:endParaRPr sz="2400" b="1">
              <a:solidFill>
                <a:srgbClr val="0000FF"/>
              </a:solidFill>
            </a:endParaRPr>
          </a:p>
        </p:txBody>
      </p:sp>
      <p:sp>
        <p:nvSpPr>
          <p:cNvPr id="223" name="Shape 223"/>
          <p:cNvSpPr txBox="1"/>
          <p:nvPr/>
        </p:nvSpPr>
        <p:spPr>
          <a:xfrm>
            <a:off x="9279259" y="5205772"/>
            <a:ext cx="437600" cy="4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/>
              <a:t>1</a:t>
            </a:r>
            <a:endParaRPr sz="2400"/>
          </a:p>
        </p:txBody>
      </p:sp>
      <p:sp>
        <p:nvSpPr>
          <p:cNvPr id="224" name="Shape 224"/>
          <p:cNvSpPr txBox="1"/>
          <p:nvPr/>
        </p:nvSpPr>
        <p:spPr>
          <a:xfrm>
            <a:off x="10169271" y="4598200"/>
            <a:ext cx="655600" cy="4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/>
              <a:t>28</a:t>
            </a:r>
            <a:endParaRPr sz="2400"/>
          </a:p>
        </p:txBody>
      </p:sp>
      <p:sp>
        <p:nvSpPr>
          <p:cNvPr id="225" name="Shape 225"/>
          <p:cNvSpPr txBox="1"/>
          <p:nvPr/>
        </p:nvSpPr>
        <p:spPr>
          <a:xfrm>
            <a:off x="10708471" y="2716884"/>
            <a:ext cx="655600" cy="4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/>
              <a:t>28</a:t>
            </a: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3700107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/>
          <p:nvPr/>
        </p:nvSpPr>
        <p:spPr>
          <a:xfrm>
            <a:off x="9433267" y="1587800"/>
            <a:ext cx="1275200" cy="3677200"/>
          </a:xfrm>
          <a:prstGeom prst="cube">
            <a:avLst>
              <a:gd name="adj" fmla="val 90357"/>
            </a:avLst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31" name="Shape 23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13</a:t>
            </a:fld>
            <a:endParaRPr/>
          </a:p>
        </p:txBody>
      </p:sp>
      <p:sp>
        <p:nvSpPr>
          <p:cNvPr id="232" name="Shape 232"/>
          <p:cNvSpPr/>
          <p:nvPr/>
        </p:nvSpPr>
        <p:spPr>
          <a:xfrm>
            <a:off x="2184533" y="2883800"/>
            <a:ext cx="376400" cy="1085200"/>
          </a:xfrm>
          <a:prstGeom prst="cube">
            <a:avLst>
              <a:gd name="adj" fmla="val 53382"/>
            </a:avLst>
          </a:prstGeom>
          <a:solidFill>
            <a:srgbClr val="D9EAD3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33" name="Shape 233"/>
          <p:cNvSpPr/>
          <p:nvPr/>
        </p:nvSpPr>
        <p:spPr>
          <a:xfrm>
            <a:off x="4312867" y="3238200"/>
            <a:ext cx="376400" cy="376400"/>
          </a:xfrm>
          <a:prstGeom prst="ellipse">
            <a:avLst/>
          </a:prstGeom>
          <a:solidFill>
            <a:srgbClr val="D9EAD3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234" name="Shape 234"/>
          <p:cNvCxnSpPr>
            <a:endCxn id="233" idx="2"/>
          </p:cNvCxnSpPr>
          <p:nvPr/>
        </p:nvCxnSpPr>
        <p:spPr>
          <a:xfrm rot="10800000" flipH="1">
            <a:off x="2326867" y="3426400"/>
            <a:ext cx="1986000" cy="5320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35" name="Shape 235"/>
          <p:cNvCxnSpPr>
            <a:endCxn id="233" idx="2"/>
          </p:cNvCxnSpPr>
          <p:nvPr/>
        </p:nvCxnSpPr>
        <p:spPr>
          <a:xfrm>
            <a:off x="2352867" y="3110000"/>
            <a:ext cx="1960000" cy="3164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36" name="Shape 236"/>
          <p:cNvCxnSpPr>
            <a:endCxn id="233" idx="2"/>
          </p:cNvCxnSpPr>
          <p:nvPr/>
        </p:nvCxnSpPr>
        <p:spPr>
          <a:xfrm>
            <a:off x="2534467" y="2910800"/>
            <a:ext cx="1778400" cy="5156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37" name="Shape 237"/>
          <p:cNvCxnSpPr>
            <a:endCxn id="233" idx="2"/>
          </p:cNvCxnSpPr>
          <p:nvPr/>
        </p:nvCxnSpPr>
        <p:spPr>
          <a:xfrm rot="10800000" flipH="1">
            <a:off x="2569267" y="3426400"/>
            <a:ext cx="1743600" cy="3328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38" name="Shape 238"/>
          <p:cNvSpPr txBox="1"/>
          <p:nvPr/>
        </p:nvSpPr>
        <p:spPr>
          <a:xfrm>
            <a:off x="2446000" y="4654467"/>
            <a:ext cx="655600" cy="4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/>
              <a:t>32</a:t>
            </a:r>
            <a:endParaRPr sz="2400"/>
          </a:p>
        </p:txBody>
      </p:sp>
      <p:sp>
        <p:nvSpPr>
          <p:cNvPr id="239" name="Shape 239"/>
          <p:cNvSpPr txBox="1"/>
          <p:nvPr/>
        </p:nvSpPr>
        <p:spPr>
          <a:xfrm>
            <a:off x="2931733" y="1890233"/>
            <a:ext cx="655600" cy="3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/>
              <a:t>32</a:t>
            </a:r>
            <a:endParaRPr sz="2400"/>
          </a:p>
        </p:txBody>
      </p:sp>
      <p:sp>
        <p:nvSpPr>
          <p:cNvPr id="240" name="Shape 240"/>
          <p:cNvSpPr txBox="1"/>
          <p:nvPr/>
        </p:nvSpPr>
        <p:spPr>
          <a:xfrm>
            <a:off x="1551851" y="5176643"/>
            <a:ext cx="655600" cy="2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/>
              <a:t>3</a:t>
            </a:r>
            <a:endParaRPr sz="2400"/>
          </a:p>
        </p:txBody>
      </p:sp>
      <p:sp>
        <p:nvSpPr>
          <p:cNvPr id="241" name="Shape 241"/>
          <p:cNvSpPr txBox="1"/>
          <p:nvPr/>
        </p:nvSpPr>
        <p:spPr>
          <a:xfrm>
            <a:off x="161167" y="93267"/>
            <a:ext cx="10269200" cy="8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000"/>
              <a:t>Convolution Layer</a:t>
            </a:r>
            <a:endParaRPr sz="4000"/>
          </a:p>
        </p:txBody>
      </p:sp>
      <p:sp>
        <p:nvSpPr>
          <p:cNvPr id="242" name="Shape 242"/>
          <p:cNvSpPr txBox="1"/>
          <p:nvPr/>
        </p:nvSpPr>
        <p:spPr>
          <a:xfrm>
            <a:off x="4639633" y="1024633"/>
            <a:ext cx="4846800" cy="7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>
                <a:solidFill>
                  <a:srgbClr val="FF0000"/>
                </a:solidFill>
              </a:rPr>
              <a:t>32x32x3 image</a:t>
            </a:r>
            <a:endParaRPr sz="3200">
              <a:solidFill>
                <a:srgbClr val="FF0000"/>
              </a:solidFill>
            </a:endParaRPr>
          </a:p>
          <a:p>
            <a:r>
              <a:rPr lang="en" sz="3200">
                <a:solidFill>
                  <a:srgbClr val="38761D"/>
                </a:solidFill>
              </a:rPr>
              <a:t>5x5x3 filter</a:t>
            </a:r>
            <a:endParaRPr sz="3200">
              <a:solidFill>
                <a:srgbClr val="38761D"/>
              </a:solidFill>
            </a:endParaRPr>
          </a:p>
        </p:txBody>
      </p:sp>
      <p:cxnSp>
        <p:nvCxnSpPr>
          <p:cNvPr id="243" name="Shape 243"/>
          <p:cNvCxnSpPr/>
          <p:nvPr/>
        </p:nvCxnSpPr>
        <p:spPr>
          <a:xfrm flipH="1">
            <a:off x="3131533" y="1347000"/>
            <a:ext cx="1312400" cy="3108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44" name="Shape 244"/>
          <p:cNvCxnSpPr/>
          <p:nvPr/>
        </p:nvCxnSpPr>
        <p:spPr>
          <a:xfrm flipH="1">
            <a:off x="2716867" y="1991700"/>
            <a:ext cx="1865200" cy="725200"/>
          </a:xfrm>
          <a:prstGeom prst="straightConnector1">
            <a:avLst/>
          </a:prstGeom>
          <a:noFill/>
          <a:ln w="9525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45" name="Shape 245"/>
          <p:cNvCxnSpPr/>
          <p:nvPr/>
        </p:nvCxnSpPr>
        <p:spPr>
          <a:xfrm>
            <a:off x="5295867" y="3430800"/>
            <a:ext cx="3154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246" name="Shape 246"/>
          <p:cNvSpPr txBox="1"/>
          <p:nvPr/>
        </p:nvSpPr>
        <p:spPr>
          <a:xfrm>
            <a:off x="5123233" y="3614600"/>
            <a:ext cx="4363200" cy="10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/>
              <a:t>convolve (slide) over all spatial locations</a:t>
            </a:r>
            <a:endParaRPr sz="2400"/>
          </a:p>
        </p:txBody>
      </p:sp>
      <p:sp>
        <p:nvSpPr>
          <p:cNvPr id="247" name="Shape 247"/>
          <p:cNvSpPr/>
          <p:nvPr/>
        </p:nvSpPr>
        <p:spPr>
          <a:xfrm>
            <a:off x="9937237" y="1587800"/>
            <a:ext cx="1275200" cy="3677200"/>
          </a:xfrm>
          <a:prstGeom prst="cube">
            <a:avLst>
              <a:gd name="adj" fmla="val 90357"/>
            </a:avLst>
          </a:prstGeom>
          <a:solidFill>
            <a:srgbClr val="D9EAD3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48" name="Shape 248"/>
          <p:cNvSpPr txBox="1"/>
          <p:nvPr/>
        </p:nvSpPr>
        <p:spPr>
          <a:xfrm>
            <a:off x="9399867" y="1003033"/>
            <a:ext cx="2751200" cy="72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b="1"/>
              <a:t>activation maps</a:t>
            </a:r>
            <a:endParaRPr sz="2400" b="1"/>
          </a:p>
        </p:txBody>
      </p:sp>
      <p:sp>
        <p:nvSpPr>
          <p:cNvPr id="249" name="Shape 249"/>
          <p:cNvSpPr txBox="1"/>
          <p:nvPr/>
        </p:nvSpPr>
        <p:spPr>
          <a:xfrm>
            <a:off x="9783229" y="5205772"/>
            <a:ext cx="437600" cy="4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/>
              <a:t>1</a:t>
            </a:r>
            <a:endParaRPr sz="2400"/>
          </a:p>
        </p:txBody>
      </p:sp>
      <p:sp>
        <p:nvSpPr>
          <p:cNvPr id="250" name="Shape 250"/>
          <p:cNvSpPr txBox="1"/>
          <p:nvPr/>
        </p:nvSpPr>
        <p:spPr>
          <a:xfrm>
            <a:off x="10673240" y="4598200"/>
            <a:ext cx="655600" cy="4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/>
              <a:t>28</a:t>
            </a:r>
            <a:endParaRPr sz="2400"/>
          </a:p>
        </p:txBody>
      </p:sp>
      <p:sp>
        <p:nvSpPr>
          <p:cNvPr id="251" name="Shape 251"/>
          <p:cNvSpPr txBox="1"/>
          <p:nvPr/>
        </p:nvSpPr>
        <p:spPr>
          <a:xfrm>
            <a:off x="11212440" y="2716884"/>
            <a:ext cx="655600" cy="4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/>
              <a:t>28</a:t>
            </a:r>
            <a:endParaRPr sz="2400"/>
          </a:p>
        </p:txBody>
      </p:sp>
      <p:sp>
        <p:nvSpPr>
          <p:cNvPr id="252" name="Shape 252"/>
          <p:cNvSpPr/>
          <p:nvPr/>
        </p:nvSpPr>
        <p:spPr>
          <a:xfrm>
            <a:off x="1629167" y="1587800"/>
            <a:ext cx="1275200" cy="3677200"/>
          </a:xfrm>
          <a:prstGeom prst="cube">
            <a:avLst>
              <a:gd name="adj" fmla="val 77711"/>
            </a:avLst>
          </a:prstGeom>
          <a:solidFill>
            <a:srgbClr val="F4CCCC">
              <a:alpha val="51920"/>
            </a:srgbClr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53" name="Shape 253"/>
          <p:cNvSpPr txBox="1"/>
          <p:nvPr/>
        </p:nvSpPr>
        <p:spPr>
          <a:xfrm>
            <a:off x="5482067" y="-74533"/>
            <a:ext cx="6752000" cy="3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/>
              <a:t>consider a second, </a:t>
            </a:r>
            <a:r>
              <a:rPr lang="en" sz="3200">
                <a:solidFill>
                  <a:srgbClr val="38761D"/>
                </a:solidFill>
              </a:rPr>
              <a:t>green </a:t>
            </a:r>
            <a:r>
              <a:rPr lang="en" sz="3200"/>
              <a:t>filter</a:t>
            </a:r>
            <a:endParaRPr sz="3200"/>
          </a:p>
        </p:txBody>
      </p:sp>
    </p:spTree>
    <p:extLst>
      <p:ext uri="{BB962C8B-B14F-4D97-AF65-F5344CB8AC3E}">
        <p14:creationId xmlns:p14="http://schemas.microsoft.com/office/powerpoint/2010/main" val="6699019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/>
          <p:nvPr/>
        </p:nvSpPr>
        <p:spPr>
          <a:xfrm>
            <a:off x="1629167" y="1283000"/>
            <a:ext cx="1275200" cy="3677200"/>
          </a:xfrm>
          <a:prstGeom prst="cube">
            <a:avLst>
              <a:gd name="adj" fmla="val 77711"/>
            </a:avLst>
          </a:prstGeom>
          <a:solidFill>
            <a:srgbClr val="F4CCCC">
              <a:alpha val="51920"/>
            </a:srgbClr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59" name="Shape 259"/>
          <p:cNvSpPr/>
          <p:nvPr/>
        </p:nvSpPr>
        <p:spPr>
          <a:xfrm>
            <a:off x="7604467" y="1283000"/>
            <a:ext cx="1275200" cy="3677200"/>
          </a:xfrm>
          <a:prstGeom prst="cube">
            <a:avLst>
              <a:gd name="adj" fmla="val 90357"/>
            </a:avLst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60" name="Shape 26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14</a:t>
            </a:fld>
            <a:endParaRPr/>
          </a:p>
        </p:txBody>
      </p:sp>
      <p:sp>
        <p:nvSpPr>
          <p:cNvPr id="261" name="Shape 261"/>
          <p:cNvSpPr txBox="1"/>
          <p:nvPr/>
        </p:nvSpPr>
        <p:spPr>
          <a:xfrm>
            <a:off x="2446000" y="4349667"/>
            <a:ext cx="655600" cy="4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/>
              <a:t>32</a:t>
            </a:r>
            <a:endParaRPr sz="2400"/>
          </a:p>
        </p:txBody>
      </p:sp>
      <p:sp>
        <p:nvSpPr>
          <p:cNvPr id="262" name="Shape 262"/>
          <p:cNvSpPr txBox="1"/>
          <p:nvPr/>
        </p:nvSpPr>
        <p:spPr>
          <a:xfrm>
            <a:off x="2931733" y="1585433"/>
            <a:ext cx="655600" cy="3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/>
              <a:t>32</a:t>
            </a:r>
            <a:endParaRPr sz="2400"/>
          </a:p>
        </p:txBody>
      </p:sp>
      <p:sp>
        <p:nvSpPr>
          <p:cNvPr id="263" name="Shape 263"/>
          <p:cNvSpPr txBox="1"/>
          <p:nvPr/>
        </p:nvSpPr>
        <p:spPr>
          <a:xfrm>
            <a:off x="1551851" y="4871843"/>
            <a:ext cx="655600" cy="2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/>
              <a:t>3</a:t>
            </a:r>
            <a:endParaRPr sz="2400"/>
          </a:p>
        </p:txBody>
      </p:sp>
      <p:cxnSp>
        <p:nvCxnSpPr>
          <p:cNvPr id="264" name="Shape 264"/>
          <p:cNvCxnSpPr/>
          <p:nvPr/>
        </p:nvCxnSpPr>
        <p:spPr>
          <a:xfrm>
            <a:off x="3771867" y="3126000"/>
            <a:ext cx="3154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265" name="Shape 265"/>
          <p:cNvSpPr txBox="1"/>
          <p:nvPr/>
        </p:nvSpPr>
        <p:spPr>
          <a:xfrm>
            <a:off x="3802433" y="3106600"/>
            <a:ext cx="4363200" cy="10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/>
              <a:t>Convolution Layer</a:t>
            </a:r>
            <a:endParaRPr sz="2400"/>
          </a:p>
        </p:txBody>
      </p:sp>
      <p:sp>
        <p:nvSpPr>
          <p:cNvPr id="266" name="Shape 266"/>
          <p:cNvSpPr/>
          <p:nvPr/>
        </p:nvSpPr>
        <p:spPr>
          <a:xfrm>
            <a:off x="7803637" y="1283000"/>
            <a:ext cx="1275200" cy="3677200"/>
          </a:xfrm>
          <a:prstGeom prst="cube">
            <a:avLst>
              <a:gd name="adj" fmla="val 90357"/>
            </a:avLst>
          </a:prstGeom>
          <a:solidFill>
            <a:srgbClr val="D9EAD3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67" name="Shape 267"/>
          <p:cNvSpPr txBox="1"/>
          <p:nvPr/>
        </p:nvSpPr>
        <p:spPr>
          <a:xfrm>
            <a:off x="7774267" y="698233"/>
            <a:ext cx="2751200" cy="72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b="1"/>
              <a:t>activation maps</a:t>
            </a:r>
            <a:endParaRPr sz="2400" b="1"/>
          </a:p>
        </p:txBody>
      </p:sp>
      <p:sp>
        <p:nvSpPr>
          <p:cNvPr id="268" name="Shape 268"/>
          <p:cNvSpPr txBox="1"/>
          <p:nvPr/>
        </p:nvSpPr>
        <p:spPr>
          <a:xfrm>
            <a:off x="7954429" y="4900972"/>
            <a:ext cx="437600" cy="4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/>
              <a:t>6</a:t>
            </a:r>
            <a:endParaRPr sz="2400"/>
          </a:p>
        </p:txBody>
      </p:sp>
      <p:sp>
        <p:nvSpPr>
          <p:cNvPr id="269" name="Shape 269"/>
          <p:cNvSpPr txBox="1"/>
          <p:nvPr/>
        </p:nvSpPr>
        <p:spPr>
          <a:xfrm>
            <a:off x="9361873" y="4319033"/>
            <a:ext cx="655600" cy="4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/>
              <a:t>28</a:t>
            </a:r>
            <a:endParaRPr sz="2400"/>
          </a:p>
        </p:txBody>
      </p:sp>
      <p:sp>
        <p:nvSpPr>
          <p:cNvPr id="270" name="Shape 270"/>
          <p:cNvSpPr txBox="1"/>
          <p:nvPr/>
        </p:nvSpPr>
        <p:spPr>
          <a:xfrm>
            <a:off x="10017473" y="2211951"/>
            <a:ext cx="655600" cy="4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/>
              <a:t>28</a:t>
            </a:r>
            <a:endParaRPr sz="2400"/>
          </a:p>
        </p:txBody>
      </p:sp>
      <p:sp>
        <p:nvSpPr>
          <p:cNvPr id="271" name="Shape 271"/>
          <p:cNvSpPr txBox="1"/>
          <p:nvPr/>
        </p:nvSpPr>
        <p:spPr>
          <a:xfrm>
            <a:off x="368433" y="126633"/>
            <a:ext cx="11628000" cy="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667"/>
              <a:t>For example, if we had 6 5x5 filters, we’ll get 6 separate activation maps:</a:t>
            </a:r>
            <a:endParaRPr sz="2667"/>
          </a:p>
        </p:txBody>
      </p:sp>
      <p:sp>
        <p:nvSpPr>
          <p:cNvPr id="272" name="Shape 272"/>
          <p:cNvSpPr/>
          <p:nvPr/>
        </p:nvSpPr>
        <p:spPr>
          <a:xfrm>
            <a:off x="8006837" y="1283000"/>
            <a:ext cx="1275200" cy="3677200"/>
          </a:xfrm>
          <a:prstGeom prst="cube">
            <a:avLst>
              <a:gd name="adj" fmla="val 90357"/>
            </a:avLst>
          </a:prstGeom>
          <a:solidFill>
            <a:srgbClr val="F4CCCC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73" name="Shape 273"/>
          <p:cNvSpPr/>
          <p:nvPr/>
        </p:nvSpPr>
        <p:spPr>
          <a:xfrm>
            <a:off x="8210037" y="1283000"/>
            <a:ext cx="1275200" cy="3677200"/>
          </a:xfrm>
          <a:prstGeom prst="cube">
            <a:avLst>
              <a:gd name="adj" fmla="val 90357"/>
            </a:avLst>
          </a:prstGeom>
          <a:solidFill>
            <a:srgbClr val="FFF2CC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74" name="Shape 274"/>
          <p:cNvSpPr/>
          <p:nvPr/>
        </p:nvSpPr>
        <p:spPr>
          <a:xfrm>
            <a:off x="8413237" y="1283000"/>
            <a:ext cx="1275200" cy="3677200"/>
          </a:xfrm>
          <a:prstGeom prst="cube">
            <a:avLst>
              <a:gd name="adj" fmla="val 90357"/>
            </a:avLst>
          </a:prstGeom>
          <a:solidFill>
            <a:srgbClr val="D9D2E9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75" name="Shape 275"/>
          <p:cNvSpPr/>
          <p:nvPr/>
        </p:nvSpPr>
        <p:spPr>
          <a:xfrm>
            <a:off x="8616437" y="1283000"/>
            <a:ext cx="1275200" cy="3677200"/>
          </a:xfrm>
          <a:prstGeom prst="cube">
            <a:avLst>
              <a:gd name="adj" fmla="val 90357"/>
            </a:avLst>
          </a:prstGeom>
          <a:solidFill>
            <a:srgbClr val="FCE5CD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76" name="Shape 276"/>
          <p:cNvSpPr txBox="1"/>
          <p:nvPr/>
        </p:nvSpPr>
        <p:spPr>
          <a:xfrm>
            <a:off x="1092867" y="5481013"/>
            <a:ext cx="11501200" cy="3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667"/>
              <a:t>We stack these up to get a “new image” of size 28x28x6!</a:t>
            </a:r>
            <a:endParaRPr sz="2667"/>
          </a:p>
        </p:txBody>
      </p:sp>
    </p:spTree>
    <p:extLst>
      <p:ext uri="{BB962C8B-B14F-4D97-AF65-F5344CB8AC3E}">
        <p14:creationId xmlns:p14="http://schemas.microsoft.com/office/powerpoint/2010/main" val="10465745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15</a:t>
            </a:fld>
            <a:endParaRPr/>
          </a:p>
        </p:txBody>
      </p:sp>
      <p:sp>
        <p:nvSpPr>
          <p:cNvPr id="282" name="Shape 282"/>
          <p:cNvSpPr txBox="1"/>
          <p:nvPr/>
        </p:nvSpPr>
        <p:spPr>
          <a:xfrm>
            <a:off x="406967" y="207233"/>
            <a:ext cx="11397600" cy="13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b="1"/>
              <a:t>Preview: </a:t>
            </a:r>
            <a:r>
              <a:rPr lang="en" sz="2400"/>
              <a:t>ConvNet is a sequence of Convolution Layers, interspersed with activation functions</a:t>
            </a:r>
            <a:endParaRPr sz="2400"/>
          </a:p>
        </p:txBody>
      </p:sp>
      <p:sp>
        <p:nvSpPr>
          <p:cNvPr id="283" name="Shape 283"/>
          <p:cNvSpPr/>
          <p:nvPr/>
        </p:nvSpPr>
        <p:spPr>
          <a:xfrm>
            <a:off x="236100" y="1501733"/>
            <a:ext cx="1275200" cy="3677200"/>
          </a:xfrm>
          <a:prstGeom prst="cube">
            <a:avLst>
              <a:gd name="adj" fmla="val 77711"/>
            </a:avLst>
          </a:prstGeom>
          <a:solidFill>
            <a:srgbClr val="F4CCCC">
              <a:alpha val="51920"/>
            </a:srgbClr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84" name="Shape 284"/>
          <p:cNvSpPr txBox="1"/>
          <p:nvPr/>
        </p:nvSpPr>
        <p:spPr>
          <a:xfrm>
            <a:off x="1052933" y="4568400"/>
            <a:ext cx="655600" cy="4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/>
              <a:t>32</a:t>
            </a:r>
            <a:endParaRPr sz="2400"/>
          </a:p>
        </p:txBody>
      </p:sp>
      <p:sp>
        <p:nvSpPr>
          <p:cNvPr id="285" name="Shape 285"/>
          <p:cNvSpPr txBox="1"/>
          <p:nvPr/>
        </p:nvSpPr>
        <p:spPr>
          <a:xfrm>
            <a:off x="1538667" y="1804167"/>
            <a:ext cx="655600" cy="3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/>
              <a:t>32</a:t>
            </a:r>
            <a:endParaRPr sz="2400"/>
          </a:p>
        </p:txBody>
      </p:sp>
      <p:sp>
        <p:nvSpPr>
          <p:cNvPr id="286" name="Shape 286"/>
          <p:cNvSpPr txBox="1"/>
          <p:nvPr/>
        </p:nvSpPr>
        <p:spPr>
          <a:xfrm>
            <a:off x="158784" y="5090576"/>
            <a:ext cx="655600" cy="2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/>
              <a:t>3</a:t>
            </a:r>
            <a:endParaRPr sz="2400"/>
          </a:p>
        </p:txBody>
      </p:sp>
      <p:cxnSp>
        <p:nvCxnSpPr>
          <p:cNvPr id="287" name="Shape 287"/>
          <p:cNvCxnSpPr/>
          <p:nvPr/>
        </p:nvCxnSpPr>
        <p:spPr>
          <a:xfrm>
            <a:off x="1975833" y="3206600"/>
            <a:ext cx="1316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288" name="Shape 288"/>
          <p:cNvSpPr/>
          <p:nvPr/>
        </p:nvSpPr>
        <p:spPr>
          <a:xfrm>
            <a:off x="3588900" y="1501733"/>
            <a:ext cx="1275200" cy="3677200"/>
          </a:xfrm>
          <a:prstGeom prst="cube">
            <a:avLst>
              <a:gd name="adj" fmla="val 77711"/>
            </a:avLst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89" name="Shape 289"/>
          <p:cNvSpPr txBox="1"/>
          <p:nvPr/>
        </p:nvSpPr>
        <p:spPr>
          <a:xfrm>
            <a:off x="4405733" y="4568400"/>
            <a:ext cx="655600" cy="4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/>
              <a:t>28</a:t>
            </a:r>
            <a:endParaRPr sz="2400"/>
          </a:p>
        </p:txBody>
      </p:sp>
      <p:sp>
        <p:nvSpPr>
          <p:cNvPr id="290" name="Shape 290"/>
          <p:cNvSpPr txBox="1"/>
          <p:nvPr/>
        </p:nvSpPr>
        <p:spPr>
          <a:xfrm>
            <a:off x="4891467" y="1804167"/>
            <a:ext cx="655600" cy="3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/>
              <a:t>28</a:t>
            </a:r>
            <a:endParaRPr sz="2400"/>
          </a:p>
        </p:txBody>
      </p:sp>
      <p:sp>
        <p:nvSpPr>
          <p:cNvPr id="291" name="Shape 291"/>
          <p:cNvSpPr txBox="1"/>
          <p:nvPr/>
        </p:nvSpPr>
        <p:spPr>
          <a:xfrm>
            <a:off x="3511584" y="5090576"/>
            <a:ext cx="655600" cy="2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/>
              <a:t>6</a:t>
            </a:r>
            <a:endParaRPr sz="2400"/>
          </a:p>
        </p:txBody>
      </p:sp>
      <p:sp>
        <p:nvSpPr>
          <p:cNvPr id="292" name="Shape 292"/>
          <p:cNvSpPr txBox="1"/>
          <p:nvPr/>
        </p:nvSpPr>
        <p:spPr>
          <a:xfrm>
            <a:off x="2028267" y="3225600"/>
            <a:ext cx="13168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/>
              <a:t>CONV,</a:t>
            </a:r>
            <a:endParaRPr sz="2400"/>
          </a:p>
          <a:p>
            <a:r>
              <a:rPr lang="en" sz="2400"/>
              <a:t>ReLU</a:t>
            </a:r>
            <a:endParaRPr sz="2400"/>
          </a:p>
          <a:p>
            <a:r>
              <a:rPr lang="en" sz="2400">
                <a:solidFill>
                  <a:srgbClr val="0000FF"/>
                </a:solidFill>
              </a:rPr>
              <a:t>e.g. 6 5x5x3 filters</a:t>
            </a:r>
            <a:endParaRPr sz="240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49015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hape 29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16</a:t>
            </a:fld>
            <a:endParaRPr/>
          </a:p>
        </p:txBody>
      </p:sp>
      <p:sp>
        <p:nvSpPr>
          <p:cNvPr id="298" name="Shape 298"/>
          <p:cNvSpPr txBox="1"/>
          <p:nvPr/>
        </p:nvSpPr>
        <p:spPr>
          <a:xfrm>
            <a:off x="406967" y="207233"/>
            <a:ext cx="11397600" cy="13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b="1"/>
              <a:t>Preview: </a:t>
            </a:r>
            <a:r>
              <a:rPr lang="en" sz="2400"/>
              <a:t>ConvNet is a sequence of Convolutional Layers, interspersed with activation functions</a:t>
            </a:r>
            <a:endParaRPr sz="2400"/>
          </a:p>
        </p:txBody>
      </p:sp>
      <p:sp>
        <p:nvSpPr>
          <p:cNvPr id="299" name="Shape 299"/>
          <p:cNvSpPr/>
          <p:nvPr/>
        </p:nvSpPr>
        <p:spPr>
          <a:xfrm>
            <a:off x="236100" y="1501733"/>
            <a:ext cx="1275200" cy="3677200"/>
          </a:xfrm>
          <a:prstGeom prst="cube">
            <a:avLst>
              <a:gd name="adj" fmla="val 77711"/>
            </a:avLst>
          </a:prstGeom>
          <a:solidFill>
            <a:srgbClr val="F4CCCC">
              <a:alpha val="51920"/>
            </a:srgbClr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00" name="Shape 300"/>
          <p:cNvSpPr txBox="1"/>
          <p:nvPr/>
        </p:nvSpPr>
        <p:spPr>
          <a:xfrm>
            <a:off x="1052933" y="4568400"/>
            <a:ext cx="655600" cy="4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/>
              <a:t>32</a:t>
            </a:r>
            <a:endParaRPr sz="2400"/>
          </a:p>
        </p:txBody>
      </p:sp>
      <p:sp>
        <p:nvSpPr>
          <p:cNvPr id="301" name="Shape 301"/>
          <p:cNvSpPr txBox="1"/>
          <p:nvPr/>
        </p:nvSpPr>
        <p:spPr>
          <a:xfrm>
            <a:off x="1538667" y="1804167"/>
            <a:ext cx="655600" cy="3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/>
              <a:t>32</a:t>
            </a:r>
            <a:endParaRPr sz="2400"/>
          </a:p>
        </p:txBody>
      </p:sp>
      <p:sp>
        <p:nvSpPr>
          <p:cNvPr id="302" name="Shape 302"/>
          <p:cNvSpPr txBox="1"/>
          <p:nvPr/>
        </p:nvSpPr>
        <p:spPr>
          <a:xfrm>
            <a:off x="158784" y="5090576"/>
            <a:ext cx="655600" cy="2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/>
              <a:t>3</a:t>
            </a:r>
            <a:endParaRPr sz="2400"/>
          </a:p>
        </p:txBody>
      </p:sp>
      <p:cxnSp>
        <p:nvCxnSpPr>
          <p:cNvPr id="303" name="Shape 303"/>
          <p:cNvCxnSpPr/>
          <p:nvPr/>
        </p:nvCxnSpPr>
        <p:spPr>
          <a:xfrm>
            <a:off x="1975833" y="3206600"/>
            <a:ext cx="1316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04" name="Shape 304"/>
          <p:cNvSpPr txBox="1"/>
          <p:nvPr/>
        </p:nvSpPr>
        <p:spPr>
          <a:xfrm>
            <a:off x="2028267" y="3225600"/>
            <a:ext cx="13168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/>
              <a:t>CONV,</a:t>
            </a:r>
            <a:endParaRPr sz="2400"/>
          </a:p>
          <a:p>
            <a:r>
              <a:rPr lang="en" sz="2400"/>
              <a:t>ReLU</a:t>
            </a:r>
            <a:endParaRPr sz="2400"/>
          </a:p>
          <a:p>
            <a:r>
              <a:rPr lang="en" sz="2400">
                <a:solidFill>
                  <a:srgbClr val="0000FF"/>
                </a:solidFill>
              </a:rPr>
              <a:t>e.g. 6 5x5x3 filters</a:t>
            </a:r>
            <a:endParaRPr sz="2400">
              <a:solidFill>
                <a:srgbClr val="0000FF"/>
              </a:solidFill>
            </a:endParaRPr>
          </a:p>
        </p:txBody>
      </p:sp>
      <p:sp>
        <p:nvSpPr>
          <p:cNvPr id="305" name="Shape 305"/>
          <p:cNvSpPr/>
          <p:nvPr/>
        </p:nvSpPr>
        <p:spPr>
          <a:xfrm>
            <a:off x="3588900" y="1501733"/>
            <a:ext cx="1275200" cy="3677200"/>
          </a:xfrm>
          <a:prstGeom prst="cube">
            <a:avLst>
              <a:gd name="adj" fmla="val 77711"/>
            </a:avLst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06" name="Shape 306"/>
          <p:cNvSpPr txBox="1"/>
          <p:nvPr/>
        </p:nvSpPr>
        <p:spPr>
          <a:xfrm>
            <a:off x="4405733" y="4568400"/>
            <a:ext cx="655600" cy="4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/>
              <a:t>28</a:t>
            </a:r>
            <a:endParaRPr sz="2400"/>
          </a:p>
        </p:txBody>
      </p:sp>
      <p:sp>
        <p:nvSpPr>
          <p:cNvPr id="307" name="Shape 307"/>
          <p:cNvSpPr txBox="1"/>
          <p:nvPr/>
        </p:nvSpPr>
        <p:spPr>
          <a:xfrm>
            <a:off x="4891467" y="1804167"/>
            <a:ext cx="655600" cy="3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/>
              <a:t>28</a:t>
            </a:r>
            <a:endParaRPr sz="2400"/>
          </a:p>
        </p:txBody>
      </p:sp>
      <p:sp>
        <p:nvSpPr>
          <p:cNvPr id="308" name="Shape 308"/>
          <p:cNvSpPr txBox="1"/>
          <p:nvPr/>
        </p:nvSpPr>
        <p:spPr>
          <a:xfrm>
            <a:off x="3511584" y="5090576"/>
            <a:ext cx="655600" cy="2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/>
              <a:t>6</a:t>
            </a:r>
            <a:endParaRPr sz="2400"/>
          </a:p>
        </p:txBody>
      </p:sp>
      <p:cxnSp>
        <p:nvCxnSpPr>
          <p:cNvPr id="309" name="Shape 309"/>
          <p:cNvCxnSpPr/>
          <p:nvPr/>
        </p:nvCxnSpPr>
        <p:spPr>
          <a:xfrm>
            <a:off x="5633433" y="3206600"/>
            <a:ext cx="1316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10" name="Shape 310"/>
          <p:cNvSpPr txBox="1"/>
          <p:nvPr/>
        </p:nvSpPr>
        <p:spPr>
          <a:xfrm>
            <a:off x="5685867" y="3225600"/>
            <a:ext cx="1417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/>
              <a:t>CONV,</a:t>
            </a:r>
            <a:endParaRPr sz="2400"/>
          </a:p>
          <a:p>
            <a:r>
              <a:rPr lang="en" sz="2400"/>
              <a:t>ReLU</a:t>
            </a:r>
            <a:endParaRPr sz="2400"/>
          </a:p>
          <a:p>
            <a:r>
              <a:rPr lang="en" sz="2400">
                <a:solidFill>
                  <a:srgbClr val="38761D"/>
                </a:solidFill>
              </a:rPr>
              <a:t>e.g. 10 5x5x</a:t>
            </a:r>
            <a:r>
              <a:rPr lang="en" sz="2400" b="1">
                <a:solidFill>
                  <a:srgbClr val="38761D"/>
                </a:solidFill>
              </a:rPr>
              <a:t>6 </a:t>
            </a:r>
            <a:r>
              <a:rPr lang="en" sz="2400">
                <a:solidFill>
                  <a:srgbClr val="38761D"/>
                </a:solidFill>
              </a:rPr>
              <a:t>filters</a:t>
            </a:r>
            <a:endParaRPr sz="2400">
              <a:solidFill>
                <a:srgbClr val="38761D"/>
              </a:solidFill>
            </a:endParaRPr>
          </a:p>
        </p:txBody>
      </p:sp>
      <p:sp>
        <p:nvSpPr>
          <p:cNvPr id="311" name="Shape 311"/>
          <p:cNvSpPr/>
          <p:nvPr/>
        </p:nvSpPr>
        <p:spPr>
          <a:xfrm>
            <a:off x="7246500" y="1501733"/>
            <a:ext cx="1275200" cy="3677200"/>
          </a:xfrm>
          <a:prstGeom prst="cube">
            <a:avLst>
              <a:gd name="adj" fmla="val 77711"/>
            </a:avLst>
          </a:prstGeom>
          <a:solidFill>
            <a:srgbClr val="D9EAD3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312" name="Shape 312"/>
          <p:cNvCxnSpPr/>
          <p:nvPr/>
        </p:nvCxnSpPr>
        <p:spPr>
          <a:xfrm>
            <a:off x="9087833" y="3206600"/>
            <a:ext cx="1316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13" name="Shape 313"/>
          <p:cNvSpPr txBox="1"/>
          <p:nvPr/>
        </p:nvSpPr>
        <p:spPr>
          <a:xfrm>
            <a:off x="9140267" y="3225600"/>
            <a:ext cx="13168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/>
              <a:t>CONV,</a:t>
            </a:r>
            <a:endParaRPr sz="2400"/>
          </a:p>
          <a:p>
            <a:r>
              <a:rPr lang="en" sz="2400"/>
              <a:t>ReLU</a:t>
            </a:r>
            <a:endParaRPr sz="2400"/>
          </a:p>
        </p:txBody>
      </p:sp>
      <p:sp>
        <p:nvSpPr>
          <p:cNvPr id="314" name="Shape 314"/>
          <p:cNvSpPr txBox="1"/>
          <p:nvPr/>
        </p:nvSpPr>
        <p:spPr>
          <a:xfrm>
            <a:off x="10762400" y="2880200"/>
            <a:ext cx="1275200" cy="4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/>
              <a:t>….</a:t>
            </a:r>
            <a:endParaRPr sz="3200"/>
          </a:p>
        </p:txBody>
      </p:sp>
      <p:sp>
        <p:nvSpPr>
          <p:cNvPr id="315" name="Shape 315"/>
          <p:cNvSpPr txBox="1"/>
          <p:nvPr/>
        </p:nvSpPr>
        <p:spPr>
          <a:xfrm>
            <a:off x="7067584" y="5090576"/>
            <a:ext cx="655600" cy="2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/>
              <a:t>10</a:t>
            </a:r>
            <a:endParaRPr sz="2400"/>
          </a:p>
        </p:txBody>
      </p:sp>
      <p:sp>
        <p:nvSpPr>
          <p:cNvPr id="316" name="Shape 316"/>
          <p:cNvSpPr txBox="1"/>
          <p:nvPr/>
        </p:nvSpPr>
        <p:spPr>
          <a:xfrm>
            <a:off x="8063333" y="4568400"/>
            <a:ext cx="655600" cy="4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/>
              <a:t>24</a:t>
            </a:r>
            <a:endParaRPr sz="2400"/>
          </a:p>
        </p:txBody>
      </p:sp>
      <p:sp>
        <p:nvSpPr>
          <p:cNvPr id="317" name="Shape 317"/>
          <p:cNvSpPr txBox="1"/>
          <p:nvPr/>
        </p:nvSpPr>
        <p:spPr>
          <a:xfrm>
            <a:off x="8549067" y="1804167"/>
            <a:ext cx="655600" cy="3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/>
              <a:t>24</a:t>
            </a: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8968351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17</a:t>
            </a:fld>
            <a:endParaRPr/>
          </a:p>
        </p:txBody>
      </p:sp>
      <p:sp>
        <p:nvSpPr>
          <p:cNvPr id="323" name="Shape 323"/>
          <p:cNvSpPr txBox="1"/>
          <p:nvPr/>
        </p:nvSpPr>
        <p:spPr>
          <a:xfrm>
            <a:off x="153167" y="60700"/>
            <a:ext cx="11397600" cy="13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b="1"/>
              <a:t>Preview</a:t>
            </a:r>
            <a:endParaRPr sz="2400"/>
          </a:p>
        </p:txBody>
      </p:sp>
      <p:pic>
        <p:nvPicPr>
          <p:cNvPr id="324" name="Shape 3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6168" y="886967"/>
            <a:ext cx="8693713" cy="5209467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Shape 325"/>
          <p:cNvSpPr txBox="1"/>
          <p:nvPr/>
        </p:nvSpPr>
        <p:spPr>
          <a:xfrm>
            <a:off x="9445567" y="60700"/>
            <a:ext cx="2622800" cy="7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i="1"/>
              <a:t>[From recent Yann LeCun slides]</a:t>
            </a:r>
            <a:endParaRPr sz="2400" i="1"/>
          </a:p>
        </p:txBody>
      </p:sp>
    </p:spTree>
    <p:extLst>
      <p:ext uri="{BB962C8B-B14F-4D97-AF65-F5344CB8AC3E}">
        <p14:creationId xmlns:p14="http://schemas.microsoft.com/office/powerpoint/2010/main" val="13844114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18</a:t>
            </a:fld>
            <a:endParaRPr/>
          </a:p>
        </p:txBody>
      </p:sp>
      <p:sp>
        <p:nvSpPr>
          <p:cNvPr id="331" name="Shape 331"/>
          <p:cNvSpPr txBox="1"/>
          <p:nvPr/>
        </p:nvSpPr>
        <p:spPr>
          <a:xfrm>
            <a:off x="153167" y="60700"/>
            <a:ext cx="11397600" cy="13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b="1"/>
              <a:t>Preview</a:t>
            </a:r>
            <a:endParaRPr sz="2400"/>
          </a:p>
        </p:txBody>
      </p:sp>
      <p:pic>
        <p:nvPicPr>
          <p:cNvPr id="332" name="Shape 3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8418" y="124134"/>
            <a:ext cx="6551468" cy="3925765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Shape 333"/>
          <p:cNvSpPr txBox="1"/>
          <p:nvPr/>
        </p:nvSpPr>
        <p:spPr>
          <a:xfrm>
            <a:off x="9445567" y="60700"/>
            <a:ext cx="2622800" cy="7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i="1"/>
              <a:t>[From recent Yann LeCun slides]</a:t>
            </a:r>
            <a:endParaRPr sz="2400" i="1"/>
          </a:p>
        </p:txBody>
      </p:sp>
      <p:pic>
        <p:nvPicPr>
          <p:cNvPr id="334" name="Shape 3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46428" y="4196701"/>
            <a:ext cx="5282368" cy="1750433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</p:spTree>
    <p:extLst>
      <p:ext uri="{BB962C8B-B14F-4D97-AF65-F5344CB8AC3E}">
        <p14:creationId xmlns:p14="http://schemas.microsoft.com/office/powerpoint/2010/main" val="5896670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Shape 33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19</a:t>
            </a:fld>
            <a:endParaRPr/>
          </a:p>
        </p:txBody>
      </p:sp>
      <p:pic>
        <p:nvPicPr>
          <p:cNvPr id="340" name="Shape 3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3401" y="102534"/>
            <a:ext cx="5745132" cy="5941133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Shape 341"/>
          <p:cNvSpPr/>
          <p:nvPr/>
        </p:nvSpPr>
        <p:spPr>
          <a:xfrm>
            <a:off x="1424289" y="341833"/>
            <a:ext cx="911600" cy="843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42" name="Shape 342"/>
          <p:cNvSpPr/>
          <p:nvPr/>
        </p:nvSpPr>
        <p:spPr>
          <a:xfrm>
            <a:off x="546933" y="-501367"/>
            <a:ext cx="1276400" cy="843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343" name="Shape 3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35900" y="226706"/>
            <a:ext cx="9550867" cy="343733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Shape 344"/>
          <p:cNvSpPr txBox="1"/>
          <p:nvPr/>
        </p:nvSpPr>
        <p:spPr>
          <a:xfrm>
            <a:off x="8355667" y="617200"/>
            <a:ext cx="3693200" cy="4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/>
              <a:t>example 5x5 filters</a:t>
            </a:r>
            <a:endParaRPr sz="3200"/>
          </a:p>
          <a:p>
            <a:r>
              <a:rPr lang="en" sz="2400"/>
              <a:t>(32 total)</a:t>
            </a:r>
            <a:endParaRPr sz="2400"/>
          </a:p>
        </p:txBody>
      </p:sp>
      <p:sp>
        <p:nvSpPr>
          <p:cNvPr id="345" name="Shape 345"/>
          <p:cNvSpPr/>
          <p:nvPr/>
        </p:nvSpPr>
        <p:spPr>
          <a:xfrm>
            <a:off x="2404223" y="226835"/>
            <a:ext cx="330400" cy="3436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46" name="Shape 346"/>
          <p:cNvSpPr/>
          <p:nvPr/>
        </p:nvSpPr>
        <p:spPr>
          <a:xfrm>
            <a:off x="670433" y="1752800"/>
            <a:ext cx="754000" cy="8432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347" name="Shape 347"/>
          <p:cNvCxnSpPr>
            <a:stCxn id="345" idx="2"/>
            <a:endCxn id="346" idx="3"/>
          </p:cNvCxnSpPr>
          <p:nvPr/>
        </p:nvCxnSpPr>
        <p:spPr>
          <a:xfrm flipH="1">
            <a:off x="1424623" y="570435"/>
            <a:ext cx="1144800" cy="16040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48" name="Shape 348"/>
          <p:cNvSpPr txBox="1"/>
          <p:nvPr/>
        </p:nvSpPr>
        <p:spPr>
          <a:xfrm>
            <a:off x="6483400" y="2028200"/>
            <a:ext cx="5469200" cy="31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endParaRPr sz="3200"/>
          </a:p>
        </p:txBody>
      </p:sp>
      <p:pic>
        <p:nvPicPr>
          <p:cNvPr id="349" name="Shape 3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42901" y="3877466"/>
            <a:ext cx="5389532" cy="630333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Shape 350"/>
          <p:cNvSpPr txBox="1"/>
          <p:nvPr/>
        </p:nvSpPr>
        <p:spPr>
          <a:xfrm>
            <a:off x="6940167" y="2389900"/>
            <a:ext cx="5046800" cy="11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/>
              <a:t>We call the layer convolutional because it is related to convolution of two signals:</a:t>
            </a:r>
            <a:endParaRPr sz="2400"/>
          </a:p>
        </p:txBody>
      </p:sp>
      <p:cxnSp>
        <p:nvCxnSpPr>
          <p:cNvPr id="351" name="Shape 351"/>
          <p:cNvCxnSpPr/>
          <p:nvPr/>
        </p:nvCxnSpPr>
        <p:spPr>
          <a:xfrm rot="10800000">
            <a:off x="10232167" y="4432333"/>
            <a:ext cx="0" cy="6040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52" name="Shape 352"/>
          <p:cNvSpPr txBox="1"/>
          <p:nvPr/>
        </p:nvSpPr>
        <p:spPr>
          <a:xfrm>
            <a:off x="7860233" y="4992633"/>
            <a:ext cx="4296000" cy="4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/>
              <a:t>elementwise multiplication and sum of a filter and the signal (image)</a:t>
            </a:r>
            <a:endParaRPr sz="2400"/>
          </a:p>
        </p:txBody>
      </p:sp>
      <p:sp>
        <p:nvSpPr>
          <p:cNvPr id="353" name="Shape 353"/>
          <p:cNvSpPr txBox="1"/>
          <p:nvPr/>
        </p:nvSpPr>
        <p:spPr>
          <a:xfrm>
            <a:off x="2709033" y="423949"/>
            <a:ext cx="5745200" cy="3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solidFill>
                  <a:srgbClr val="FF0000"/>
                </a:solidFill>
              </a:rPr>
              <a:t>one filter =&gt; </a:t>
            </a:r>
            <a:endParaRPr sz="2400">
              <a:solidFill>
                <a:srgbClr val="FF0000"/>
              </a:solidFill>
            </a:endParaRPr>
          </a:p>
          <a:p>
            <a:r>
              <a:rPr lang="en" sz="2400">
                <a:solidFill>
                  <a:srgbClr val="FF0000"/>
                </a:solidFill>
              </a:rPr>
              <a:t>one activation map</a:t>
            </a:r>
            <a:endParaRPr sz="2400">
              <a:solidFill>
                <a:srgbClr val="FF0000"/>
              </a:solidFill>
            </a:endParaRPr>
          </a:p>
        </p:txBody>
      </p:sp>
      <p:sp>
        <p:nvSpPr>
          <p:cNvPr id="354" name="Shape 354"/>
          <p:cNvSpPr/>
          <p:nvPr/>
        </p:nvSpPr>
        <p:spPr>
          <a:xfrm>
            <a:off x="6544789" y="238301"/>
            <a:ext cx="330400" cy="343600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355" name="Shape 355"/>
          <p:cNvCxnSpPr>
            <a:stCxn id="354" idx="2"/>
          </p:cNvCxnSpPr>
          <p:nvPr/>
        </p:nvCxnSpPr>
        <p:spPr>
          <a:xfrm flipH="1">
            <a:off x="1404389" y="581901"/>
            <a:ext cx="5305600" cy="2940800"/>
          </a:xfrm>
          <a:prstGeom prst="straightConnector1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56" name="Shape 356"/>
          <p:cNvSpPr/>
          <p:nvPr/>
        </p:nvSpPr>
        <p:spPr>
          <a:xfrm>
            <a:off x="670433" y="3468487"/>
            <a:ext cx="754000" cy="843200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1270831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2</a:t>
            </a:fld>
            <a:endParaRPr/>
          </a:p>
        </p:txBody>
      </p:sp>
      <p:pic>
        <p:nvPicPr>
          <p:cNvPr id="60" name="Shape 60" descr="optim3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71497" y="677318"/>
            <a:ext cx="4849001" cy="4839567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Shape 61"/>
          <p:cNvSpPr txBox="1"/>
          <p:nvPr/>
        </p:nvSpPr>
        <p:spPr>
          <a:xfrm>
            <a:off x="8886133" y="5626367"/>
            <a:ext cx="3416800" cy="2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/>
              <a:t>Image credits: Alec Radford</a:t>
            </a:r>
            <a:endParaRPr sz="2400"/>
          </a:p>
        </p:txBody>
      </p:sp>
      <p:sp>
        <p:nvSpPr>
          <p:cNvPr id="62" name="Shape 62"/>
          <p:cNvSpPr txBox="1"/>
          <p:nvPr/>
        </p:nvSpPr>
        <p:spPr>
          <a:xfrm>
            <a:off x="319167" y="351067"/>
            <a:ext cx="3276800" cy="19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000"/>
              <a:t>Parameter updates</a:t>
            </a:r>
            <a:endParaRPr sz="4000"/>
          </a:p>
        </p:txBody>
      </p:sp>
      <p:sp>
        <p:nvSpPr>
          <p:cNvPr id="63" name="Shape 63"/>
          <p:cNvSpPr txBox="1"/>
          <p:nvPr/>
        </p:nvSpPr>
        <p:spPr>
          <a:xfrm>
            <a:off x="8798233" y="680867"/>
            <a:ext cx="3138400" cy="41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b="1"/>
              <a:t>We covered:</a:t>
            </a:r>
            <a:endParaRPr sz="2400" b="1"/>
          </a:p>
          <a:p>
            <a:r>
              <a:rPr lang="en" sz="2400"/>
              <a:t>sgd,</a:t>
            </a:r>
            <a:endParaRPr sz="2400"/>
          </a:p>
          <a:p>
            <a:r>
              <a:rPr lang="en" sz="2400"/>
              <a:t>momentum,</a:t>
            </a:r>
            <a:endParaRPr sz="2400"/>
          </a:p>
          <a:p>
            <a:r>
              <a:rPr lang="en" sz="2400"/>
              <a:t>nag,</a:t>
            </a:r>
            <a:endParaRPr sz="2400"/>
          </a:p>
          <a:p>
            <a:r>
              <a:rPr lang="en" sz="2400"/>
              <a:t>adagrad,</a:t>
            </a:r>
            <a:endParaRPr sz="2400"/>
          </a:p>
          <a:p>
            <a:r>
              <a:rPr lang="en" sz="2400"/>
              <a:t>rmsprop,</a:t>
            </a:r>
            <a:endParaRPr sz="2400"/>
          </a:p>
          <a:p>
            <a:r>
              <a:rPr lang="en" sz="2400"/>
              <a:t>adam (not in this vis),</a:t>
            </a:r>
            <a:endParaRPr sz="2400"/>
          </a:p>
          <a:p>
            <a:endParaRPr sz="2400"/>
          </a:p>
          <a:p>
            <a:r>
              <a:rPr lang="en" sz="2400"/>
              <a:t>we did not cover adadelta</a:t>
            </a: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0517454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Shape 36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20</a:t>
            </a:fld>
            <a:endParaRPr/>
          </a:p>
        </p:txBody>
      </p:sp>
      <p:pic>
        <p:nvPicPr>
          <p:cNvPr id="362" name="Shape 3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325527"/>
            <a:ext cx="12191999" cy="5838559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Shape 363"/>
          <p:cNvSpPr txBox="1"/>
          <p:nvPr/>
        </p:nvSpPr>
        <p:spPr>
          <a:xfrm>
            <a:off x="57567" y="-124617"/>
            <a:ext cx="3338800" cy="2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/>
              <a:t>preview:</a:t>
            </a: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8453766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Shape 36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21</a:t>
            </a:fld>
            <a:endParaRPr/>
          </a:p>
        </p:txBody>
      </p:sp>
      <p:sp>
        <p:nvSpPr>
          <p:cNvPr id="369" name="Shape 369"/>
          <p:cNvSpPr txBox="1"/>
          <p:nvPr/>
        </p:nvSpPr>
        <p:spPr>
          <a:xfrm>
            <a:off x="184200" y="80600"/>
            <a:ext cx="11167200" cy="8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933"/>
              <a:t>A closer look at spatial dimensions:</a:t>
            </a:r>
            <a:endParaRPr sz="2933"/>
          </a:p>
        </p:txBody>
      </p:sp>
      <p:sp>
        <p:nvSpPr>
          <p:cNvPr id="370" name="Shape 370"/>
          <p:cNvSpPr/>
          <p:nvPr/>
        </p:nvSpPr>
        <p:spPr>
          <a:xfrm>
            <a:off x="1689467" y="3072167"/>
            <a:ext cx="376400" cy="1085200"/>
          </a:xfrm>
          <a:prstGeom prst="cube">
            <a:avLst>
              <a:gd name="adj" fmla="val 53382"/>
            </a:avLst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71" name="Shape 371"/>
          <p:cNvSpPr/>
          <p:nvPr/>
        </p:nvSpPr>
        <p:spPr>
          <a:xfrm>
            <a:off x="3817800" y="3426567"/>
            <a:ext cx="376400" cy="376400"/>
          </a:xfrm>
          <a:prstGeom prst="ellipse">
            <a:avLst/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372" name="Shape 372"/>
          <p:cNvCxnSpPr>
            <a:endCxn id="371" idx="2"/>
          </p:cNvCxnSpPr>
          <p:nvPr/>
        </p:nvCxnSpPr>
        <p:spPr>
          <a:xfrm rot="10800000" flipH="1">
            <a:off x="1831800" y="3614767"/>
            <a:ext cx="1986000" cy="5320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373" name="Shape 373"/>
          <p:cNvCxnSpPr>
            <a:endCxn id="371" idx="2"/>
          </p:cNvCxnSpPr>
          <p:nvPr/>
        </p:nvCxnSpPr>
        <p:spPr>
          <a:xfrm>
            <a:off x="1857800" y="3298367"/>
            <a:ext cx="1960000" cy="3164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374" name="Shape 374"/>
          <p:cNvCxnSpPr>
            <a:endCxn id="371" idx="2"/>
          </p:cNvCxnSpPr>
          <p:nvPr/>
        </p:nvCxnSpPr>
        <p:spPr>
          <a:xfrm>
            <a:off x="2039400" y="3099167"/>
            <a:ext cx="1778400" cy="5156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375" name="Shape 375"/>
          <p:cNvCxnSpPr>
            <a:endCxn id="371" idx="2"/>
          </p:cNvCxnSpPr>
          <p:nvPr/>
        </p:nvCxnSpPr>
        <p:spPr>
          <a:xfrm rot="10800000" flipH="1">
            <a:off x="2074200" y="3614767"/>
            <a:ext cx="1743600" cy="3328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76" name="Shape 376"/>
          <p:cNvSpPr txBox="1"/>
          <p:nvPr/>
        </p:nvSpPr>
        <p:spPr>
          <a:xfrm>
            <a:off x="1950933" y="4842833"/>
            <a:ext cx="655600" cy="4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/>
              <a:t>32</a:t>
            </a:r>
            <a:endParaRPr sz="2400"/>
          </a:p>
        </p:txBody>
      </p:sp>
      <p:sp>
        <p:nvSpPr>
          <p:cNvPr id="377" name="Shape 377"/>
          <p:cNvSpPr txBox="1"/>
          <p:nvPr/>
        </p:nvSpPr>
        <p:spPr>
          <a:xfrm>
            <a:off x="2436667" y="2078600"/>
            <a:ext cx="655600" cy="3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/>
              <a:t>32</a:t>
            </a:r>
            <a:endParaRPr sz="2400"/>
          </a:p>
        </p:txBody>
      </p:sp>
      <p:sp>
        <p:nvSpPr>
          <p:cNvPr id="378" name="Shape 378"/>
          <p:cNvSpPr txBox="1"/>
          <p:nvPr/>
        </p:nvSpPr>
        <p:spPr>
          <a:xfrm>
            <a:off x="1056784" y="5365009"/>
            <a:ext cx="655600" cy="2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/>
              <a:t>3</a:t>
            </a:r>
            <a:endParaRPr sz="2400"/>
          </a:p>
        </p:txBody>
      </p:sp>
      <p:sp>
        <p:nvSpPr>
          <p:cNvPr id="379" name="Shape 379"/>
          <p:cNvSpPr/>
          <p:nvPr/>
        </p:nvSpPr>
        <p:spPr>
          <a:xfrm>
            <a:off x="1134100" y="1776167"/>
            <a:ext cx="1275200" cy="3677200"/>
          </a:xfrm>
          <a:prstGeom prst="cube">
            <a:avLst>
              <a:gd name="adj" fmla="val 77711"/>
            </a:avLst>
          </a:prstGeom>
          <a:solidFill>
            <a:srgbClr val="F4CCCC">
              <a:alpha val="51920"/>
            </a:srgbClr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80" name="Shape 380"/>
          <p:cNvSpPr txBox="1"/>
          <p:nvPr/>
        </p:nvSpPr>
        <p:spPr>
          <a:xfrm>
            <a:off x="4144567" y="1213000"/>
            <a:ext cx="4846800" cy="7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>
                <a:solidFill>
                  <a:srgbClr val="FF0000"/>
                </a:solidFill>
              </a:rPr>
              <a:t>32x32x3 image</a:t>
            </a:r>
            <a:endParaRPr sz="3200">
              <a:solidFill>
                <a:srgbClr val="FF0000"/>
              </a:solidFill>
            </a:endParaRPr>
          </a:p>
          <a:p>
            <a:r>
              <a:rPr lang="en" sz="3200">
                <a:solidFill>
                  <a:srgbClr val="0000FF"/>
                </a:solidFill>
              </a:rPr>
              <a:t>5x5x3 filter</a:t>
            </a:r>
            <a:endParaRPr sz="3200">
              <a:solidFill>
                <a:srgbClr val="0000FF"/>
              </a:solidFill>
            </a:endParaRPr>
          </a:p>
        </p:txBody>
      </p:sp>
      <p:cxnSp>
        <p:nvCxnSpPr>
          <p:cNvPr id="381" name="Shape 381"/>
          <p:cNvCxnSpPr/>
          <p:nvPr/>
        </p:nvCxnSpPr>
        <p:spPr>
          <a:xfrm flipH="1">
            <a:off x="2636467" y="1535367"/>
            <a:ext cx="1312400" cy="3108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82" name="Shape 382"/>
          <p:cNvCxnSpPr/>
          <p:nvPr/>
        </p:nvCxnSpPr>
        <p:spPr>
          <a:xfrm flipH="1">
            <a:off x="2221800" y="2180067"/>
            <a:ext cx="1865200" cy="725200"/>
          </a:xfrm>
          <a:prstGeom prst="straightConnector1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83" name="Shape 383"/>
          <p:cNvCxnSpPr/>
          <p:nvPr/>
        </p:nvCxnSpPr>
        <p:spPr>
          <a:xfrm>
            <a:off x="4800800" y="3619167"/>
            <a:ext cx="3154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84" name="Shape 384"/>
          <p:cNvSpPr txBox="1"/>
          <p:nvPr/>
        </p:nvSpPr>
        <p:spPr>
          <a:xfrm>
            <a:off x="4628167" y="3802967"/>
            <a:ext cx="4363200" cy="10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/>
              <a:t>convolve (slide) over all spatial locations</a:t>
            </a:r>
            <a:endParaRPr sz="2400"/>
          </a:p>
        </p:txBody>
      </p:sp>
      <p:sp>
        <p:nvSpPr>
          <p:cNvPr id="385" name="Shape 385"/>
          <p:cNvSpPr/>
          <p:nvPr/>
        </p:nvSpPr>
        <p:spPr>
          <a:xfrm>
            <a:off x="8938200" y="1776167"/>
            <a:ext cx="1275200" cy="3677200"/>
          </a:xfrm>
          <a:prstGeom prst="cube">
            <a:avLst>
              <a:gd name="adj" fmla="val 90357"/>
            </a:avLst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86" name="Shape 386"/>
          <p:cNvSpPr txBox="1"/>
          <p:nvPr/>
        </p:nvSpPr>
        <p:spPr>
          <a:xfrm>
            <a:off x="8945400" y="886600"/>
            <a:ext cx="2406000" cy="72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b="1">
                <a:solidFill>
                  <a:srgbClr val="0000FF"/>
                </a:solidFill>
              </a:rPr>
              <a:t>activation map</a:t>
            </a:r>
            <a:endParaRPr sz="2400" b="1">
              <a:solidFill>
                <a:srgbClr val="0000FF"/>
              </a:solidFill>
            </a:endParaRPr>
          </a:p>
        </p:txBody>
      </p:sp>
      <p:sp>
        <p:nvSpPr>
          <p:cNvPr id="387" name="Shape 387"/>
          <p:cNvSpPr txBox="1"/>
          <p:nvPr/>
        </p:nvSpPr>
        <p:spPr>
          <a:xfrm>
            <a:off x="8784192" y="5394139"/>
            <a:ext cx="437600" cy="4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/>
              <a:t>1</a:t>
            </a:r>
            <a:endParaRPr sz="2400"/>
          </a:p>
        </p:txBody>
      </p:sp>
      <p:sp>
        <p:nvSpPr>
          <p:cNvPr id="388" name="Shape 388"/>
          <p:cNvSpPr txBox="1"/>
          <p:nvPr/>
        </p:nvSpPr>
        <p:spPr>
          <a:xfrm>
            <a:off x="9674204" y="4786567"/>
            <a:ext cx="655600" cy="4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b="1"/>
              <a:t>28</a:t>
            </a:r>
            <a:endParaRPr sz="2400" b="1"/>
          </a:p>
        </p:txBody>
      </p:sp>
      <p:sp>
        <p:nvSpPr>
          <p:cNvPr id="389" name="Shape 389"/>
          <p:cNvSpPr txBox="1"/>
          <p:nvPr/>
        </p:nvSpPr>
        <p:spPr>
          <a:xfrm>
            <a:off x="10213404" y="2905251"/>
            <a:ext cx="655600" cy="4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b="1"/>
              <a:t>28</a:t>
            </a:r>
            <a:endParaRPr sz="2400" b="1"/>
          </a:p>
        </p:txBody>
      </p:sp>
    </p:spTree>
    <p:extLst>
      <p:ext uri="{BB962C8B-B14F-4D97-AF65-F5344CB8AC3E}">
        <p14:creationId xmlns:p14="http://schemas.microsoft.com/office/powerpoint/2010/main" val="4039364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Shape 39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22</a:t>
            </a:fld>
            <a:endParaRPr/>
          </a:p>
        </p:txBody>
      </p:sp>
      <p:graphicFrame>
        <p:nvGraphicFramePr>
          <p:cNvPr id="395" name="Shape 395"/>
          <p:cNvGraphicFramePr/>
          <p:nvPr/>
        </p:nvGraphicFramePr>
        <p:xfrm>
          <a:off x="403367" y="1833067"/>
          <a:ext cx="3573269" cy="426692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510467"/>
                <a:gridCol w="510467"/>
                <a:gridCol w="510467"/>
                <a:gridCol w="510467"/>
                <a:gridCol w="510467"/>
                <a:gridCol w="510467"/>
                <a:gridCol w="510467"/>
              </a:tblGrid>
              <a:tr h="609560"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</a:tr>
              <a:tr h="609560"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</a:tr>
              <a:tr h="609560"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</a:tr>
              <a:tr h="609560"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</a:tr>
              <a:tr h="609560"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</a:tr>
              <a:tr h="609560"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</a:tr>
              <a:tr h="609560"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</a:tr>
            </a:tbl>
          </a:graphicData>
        </a:graphic>
      </p:graphicFrame>
      <p:sp>
        <p:nvSpPr>
          <p:cNvPr id="396" name="Shape 396"/>
          <p:cNvSpPr txBox="1"/>
          <p:nvPr/>
        </p:nvSpPr>
        <p:spPr>
          <a:xfrm>
            <a:off x="4978800" y="1785100"/>
            <a:ext cx="6824800" cy="24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/>
              <a:t>7x7 input (spatially)</a:t>
            </a:r>
            <a:endParaRPr sz="3200"/>
          </a:p>
          <a:p>
            <a:r>
              <a:rPr lang="en" sz="3200"/>
              <a:t>assume 3x3 filter</a:t>
            </a:r>
            <a:endParaRPr sz="3200"/>
          </a:p>
        </p:txBody>
      </p:sp>
      <p:sp>
        <p:nvSpPr>
          <p:cNvPr id="397" name="Shape 397"/>
          <p:cNvSpPr txBox="1"/>
          <p:nvPr/>
        </p:nvSpPr>
        <p:spPr>
          <a:xfrm>
            <a:off x="1853567" y="1059167"/>
            <a:ext cx="731600" cy="6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/>
              <a:t>7</a:t>
            </a:r>
            <a:endParaRPr sz="3200"/>
          </a:p>
        </p:txBody>
      </p:sp>
      <p:sp>
        <p:nvSpPr>
          <p:cNvPr id="398" name="Shape 398"/>
          <p:cNvSpPr txBox="1"/>
          <p:nvPr/>
        </p:nvSpPr>
        <p:spPr>
          <a:xfrm>
            <a:off x="4127600" y="3551967"/>
            <a:ext cx="782800" cy="3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/>
              <a:t>7</a:t>
            </a:r>
            <a:endParaRPr sz="3200"/>
          </a:p>
        </p:txBody>
      </p:sp>
      <p:sp>
        <p:nvSpPr>
          <p:cNvPr id="399" name="Shape 399"/>
          <p:cNvSpPr txBox="1"/>
          <p:nvPr/>
        </p:nvSpPr>
        <p:spPr>
          <a:xfrm>
            <a:off x="184200" y="80600"/>
            <a:ext cx="11167200" cy="8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933"/>
              <a:t>A closer look at spatial dimensions:</a:t>
            </a:r>
            <a:endParaRPr sz="2933"/>
          </a:p>
        </p:txBody>
      </p:sp>
    </p:spTree>
    <p:extLst>
      <p:ext uri="{BB962C8B-B14F-4D97-AF65-F5344CB8AC3E}">
        <p14:creationId xmlns:p14="http://schemas.microsoft.com/office/powerpoint/2010/main" val="16360735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Shape 40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23</a:t>
            </a:fld>
            <a:endParaRPr/>
          </a:p>
        </p:txBody>
      </p:sp>
      <p:graphicFrame>
        <p:nvGraphicFramePr>
          <p:cNvPr id="405" name="Shape 405"/>
          <p:cNvGraphicFramePr/>
          <p:nvPr/>
        </p:nvGraphicFramePr>
        <p:xfrm>
          <a:off x="403367" y="1833067"/>
          <a:ext cx="3573269" cy="426692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510467"/>
                <a:gridCol w="510467"/>
                <a:gridCol w="510467"/>
                <a:gridCol w="510467"/>
                <a:gridCol w="510467"/>
                <a:gridCol w="510467"/>
                <a:gridCol w="510467"/>
              </a:tblGrid>
              <a:tr h="609560"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</a:tr>
              <a:tr h="609560"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</a:tr>
              <a:tr h="609560"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</a:tr>
              <a:tr h="609560"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</a:tr>
              <a:tr h="609560"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</a:tr>
              <a:tr h="609560"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</a:tr>
              <a:tr h="609560"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</a:tr>
            </a:tbl>
          </a:graphicData>
        </a:graphic>
      </p:graphicFrame>
      <p:sp>
        <p:nvSpPr>
          <p:cNvPr id="406" name="Shape 406"/>
          <p:cNvSpPr txBox="1"/>
          <p:nvPr/>
        </p:nvSpPr>
        <p:spPr>
          <a:xfrm>
            <a:off x="4978800" y="1785100"/>
            <a:ext cx="6824800" cy="24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/>
              <a:t>7x7 input (spatially)</a:t>
            </a:r>
            <a:endParaRPr sz="3200"/>
          </a:p>
          <a:p>
            <a:r>
              <a:rPr lang="en" sz="3200"/>
              <a:t>assume 3x3 filter</a:t>
            </a:r>
            <a:endParaRPr sz="3200"/>
          </a:p>
        </p:txBody>
      </p:sp>
      <p:sp>
        <p:nvSpPr>
          <p:cNvPr id="407" name="Shape 407"/>
          <p:cNvSpPr txBox="1"/>
          <p:nvPr/>
        </p:nvSpPr>
        <p:spPr>
          <a:xfrm>
            <a:off x="1853567" y="1059167"/>
            <a:ext cx="731600" cy="6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/>
              <a:t>7</a:t>
            </a:r>
            <a:endParaRPr sz="3200"/>
          </a:p>
        </p:txBody>
      </p:sp>
      <p:sp>
        <p:nvSpPr>
          <p:cNvPr id="408" name="Shape 408"/>
          <p:cNvSpPr txBox="1"/>
          <p:nvPr/>
        </p:nvSpPr>
        <p:spPr>
          <a:xfrm>
            <a:off x="4127600" y="3551967"/>
            <a:ext cx="782800" cy="3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/>
              <a:t>7</a:t>
            </a:r>
            <a:endParaRPr sz="3200"/>
          </a:p>
        </p:txBody>
      </p:sp>
      <p:sp>
        <p:nvSpPr>
          <p:cNvPr id="409" name="Shape 409"/>
          <p:cNvSpPr txBox="1"/>
          <p:nvPr/>
        </p:nvSpPr>
        <p:spPr>
          <a:xfrm>
            <a:off x="184200" y="80600"/>
            <a:ext cx="11167200" cy="8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933"/>
              <a:t>A closer look at spatial dimensions:</a:t>
            </a:r>
            <a:endParaRPr sz="2933"/>
          </a:p>
        </p:txBody>
      </p:sp>
    </p:spTree>
    <p:extLst>
      <p:ext uri="{BB962C8B-B14F-4D97-AF65-F5344CB8AC3E}">
        <p14:creationId xmlns:p14="http://schemas.microsoft.com/office/powerpoint/2010/main" val="12562593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Shape 41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24</a:t>
            </a:fld>
            <a:endParaRPr/>
          </a:p>
        </p:txBody>
      </p:sp>
      <p:sp>
        <p:nvSpPr>
          <p:cNvPr id="415" name="Shape 415"/>
          <p:cNvSpPr txBox="1"/>
          <p:nvPr/>
        </p:nvSpPr>
        <p:spPr>
          <a:xfrm>
            <a:off x="4978800" y="1785100"/>
            <a:ext cx="6824800" cy="24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/>
              <a:t>7x7 input (spatially)</a:t>
            </a:r>
            <a:endParaRPr sz="3200"/>
          </a:p>
          <a:p>
            <a:r>
              <a:rPr lang="en" sz="3200"/>
              <a:t>assume 3x3 filter</a:t>
            </a:r>
            <a:endParaRPr sz="3200"/>
          </a:p>
        </p:txBody>
      </p:sp>
      <p:sp>
        <p:nvSpPr>
          <p:cNvPr id="416" name="Shape 416"/>
          <p:cNvSpPr txBox="1"/>
          <p:nvPr/>
        </p:nvSpPr>
        <p:spPr>
          <a:xfrm>
            <a:off x="1853567" y="1059167"/>
            <a:ext cx="731600" cy="6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/>
              <a:t>7</a:t>
            </a:r>
            <a:endParaRPr sz="3200"/>
          </a:p>
        </p:txBody>
      </p:sp>
      <p:sp>
        <p:nvSpPr>
          <p:cNvPr id="417" name="Shape 417"/>
          <p:cNvSpPr txBox="1"/>
          <p:nvPr/>
        </p:nvSpPr>
        <p:spPr>
          <a:xfrm>
            <a:off x="4127600" y="3551967"/>
            <a:ext cx="782800" cy="3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/>
              <a:t>7</a:t>
            </a:r>
            <a:endParaRPr sz="3200"/>
          </a:p>
        </p:txBody>
      </p:sp>
      <p:sp>
        <p:nvSpPr>
          <p:cNvPr id="418" name="Shape 418"/>
          <p:cNvSpPr txBox="1"/>
          <p:nvPr/>
        </p:nvSpPr>
        <p:spPr>
          <a:xfrm>
            <a:off x="184200" y="80600"/>
            <a:ext cx="11167200" cy="8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933"/>
              <a:t>A closer look at spatial dimensions:</a:t>
            </a:r>
            <a:endParaRPr sz="2933"/>
          </a:p>
        </p:txBody>
      </p:sp>
      <p:graphicFrame>
        <p:nvGraphicFramePr>
          <p:cNvPr id="419" name="Shape 419"/>
          <p:cNvGraphicFramePr/>
          <p:nvPr/>
        </p:nvGraphicFramePr>
        <p:xfrm>
          <a:off x="403367" y="1833067"/>
          <a:ext cx="3573269" cy="426692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510467"/>
                <a:gridCol w="510467"/>
                <a:gridCol w="510467"/>
                <a:gridCol w="510467"/>
                <a:gridCol w="510467"/>
                <a:gridCol w="510467"/>
                <a:gridCol w="510467"/>
              </a:tblGrid>
              <a:tr h="609560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FFFFFF"/>
                    </a:solidFill>
                  </a:tcPr>
                </a:tc>
              </a:tr>
              <a:tr h="609560"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FFFFFF"/>
                    </a:solidFill>
                  </a:tcPr>
                </a:tc>
              </a:tr>
              <a:tr h="609560"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FFFFFF"/>
                    </a:solidFill>
                  </a:tcPr>
                </a:tc>
              </a:tr>
              <a:tr h="609560"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</a:tr>
              <a:tr h="609560"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</a:tr>
              <a:tr h="609560"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</a:tr>
              <a:tr h="609560"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25801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Shape 42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25</a:t>
            </a:fld>
            <a:endParaRPr/>
          </a:p>
        </p:txBody>
      </p:sp>
      <p:sp>
        <p:nvSpPr>
          <p:cNvPr id="425" name="Shape 425"/>
          <p:cNvSpPr txBox="1"/>
          <p:nvPr/>
        </p:nvSpPr>
        <p:spPr>
          <a:xfrm>
            <a:off x="4978800" y="1785100"/>
            <a:ext cx="6824800" cy="24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/>
              <a:t>7x7 input (spatially)</a:t>
            </a:r>
            <a:endParaRPr sz="3200"/>
          </a:p>
          <a:p>
            <a:r>
              <a:rPr lang="en" sz="3200"/>
              <a:t>assume 3x3 filter</a:t>
            </a:r>
            <a:endParaRPr sz="3200"/>
          </a:p>
        </p:txBody>
      </p:sp>
      <p:sp>
        <p:nvSpPr>
          <p:cNvPr id="426" name="Shape 426"/>
          <p:cNvSpPr txBox="1"/>
          <p:nvPr/>
        </p:nvSpPr>
        <p:spPr>
          <a:xfrm>
            <a:off x="1853567" y="1059167"/>
            <a:ext cx="731600" cy="6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/>
              <a:t>7</a:t>
            </a:r>
            <a:endParaRPr sz="3200"/>
          </a:p>
        </p:txBody>
      </p:sp>
      <p:sp>
        <p:nvSpPr>
          <p:cNvPr id="427" name="Shape 427"/>
          <p:cNvSpPr txBox="1"/>
          <p:nvPr/>
        </p:nvSpPr>
        <p:spPr>
          <a:xfrm>
            <a:off x="4127600" y="3551967"/>
            <a:ext cx="782800" cy="3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/>
              <a:t>7</a:t>
            </a:r>
            <a:endParaRPr sz="3200"/>
          </a:p>
        </p:txBody>
      </p:sp>
      <p:sp>
        <p:nvSpPr>
          <p:cNvPr id="428" name="Shape 428"/>
          <p:cNvSpPr txBox="1"/>
          <p:nvPr/>
        </p:nvSpPr>
        <p:spPr>
          <a:xfrm>
            <a:off x="184200" y="80600"/>
            <a:ext cx="11167200" cy="8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933"/>
              <a:t>A closer look at spatial dimensions:</a:t>
            </a:r>
            <a:endParaRPr sz="2933"/>
          </a:p>
        </p:txBody>
      </p:sp>
      <p:graphicFrame>
        <p:nvGraphicFramePr>
          <p:cNvPr id="429" name="Shape 429"/>
          <p:cNvGraphicFramePr/>
          <p:nvPr/>
        </p:nvGraphicFramePr>
        <p:xfrm>
          <a:off x="403367" y="1833067"/>
          <a:ext cx="3573269" cy="426692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510467"/>
                <a:gridCol w="510467"/>
                <a:gridCol w="510467"/>
                <a:gridCol w="510467"/>
                <a:gridCol w="510467"/>
                <a:gridCol w="510467"/>
                <a:gridCol w="510467"/>
              </a:tblGrid>
              <a:tr h="609560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FFFFFF"/>
                    </a:solidFill>
                  </a:tcPr>
                </a:tc>
              </a:tr>
              <a:tr h="609560"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FFFFFF"/>
                    </a:solidFill>
                  </a:tcPr>
                </a:tc>
              </a:tr>
              <a:tr h="609560"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FFFFFF"/>
                    </a:solidFill>
                  </a:tcPr>
                </a:tc>
              </a:tr>
              <a:tr h="609560"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</a:tr>
              <a:tr h="609560"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</a:tr>
              <a:tr h="609560"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</a:tr>
              <a:tr h="609560"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508181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Shape 43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26</a:t>
            </a:fld>
            <a:endParaRPr/>
          </a:p>
        </p:txBody>
      </p:sp>
      <p:sp>
        <p:nvSpPr>
          <p:cNvPr id="435" name="Shape 435"/>
          <p:cNvSpPr txBox="1"/>
          <p:nvPr/>
        </p:nvSpPr>
        <p:spPr>
          <a:xfrm>
            <a:off x="4978800" y="1785100"/>
            <a:ext cx="6824800" cy="24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/>
              <a:t>7x7 input (spatially)</a:t>
            </a:r>
            <a:endParaRPr sz="3200"/>
          </a:p>
          <a:p>
            <a:r>
              <a:rPr lang="en" sz="3200"/>
              <a:t>assume 3x3 filter</a:t>
            </a:r>
            <a:endParaRPr sz="3200"/>
          </a:p>
          <a:p>
            <a:endParaRPr sz="3200"/>
          </a:p>
          <a:p>
            <a:r>
              <a:rPr lang="en" sz="3200" b="1"/>
              <a:t>=&gt; 5x5 output</a:t>
            </a:r>
            <a:endParaRPr sz="3200" b="1"/>
          </a:p>
        </p:txBody>
      </p:sp>
      <p:sp>
        <p:nvSpPr>
          <p:cNvPr id="436" name="Shape 436"/>
          <p:cNvSpPr txBox="1"/>
          <p:nvPr/>
        </p:nvSpPr>
        <p:spPr>
          <a:xfrm>
            <a:off x="1853567" y="1059167"/>
            <a:ext cx="731600" cy="6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/>
              <a:t>7</a:t>
            </a:r>
            <a:endParaRPr sz="3200"/>
          </a:p>
        </p:txBody>
      </p:sp>
      <p:sp>
        <p:nvSpPr>
          <p:cNvPr id="437" name="Shape 437"/>
          <p:cNvSpPr txBox="1"/>
          <p:nvPr/>
        </p:nvSpPr>
        <p:spPr>
          <a:xfrm>
            <a:off x="4127600" y="3551967"/>
            <a:ext cx="782800" cy="3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/>
              <a:t>7</a:t>
            </a:r>
            <a:endParaRPr sz="3200"/>
          </a:p>
        </p:txBody>
      </p:sp>
      <p:sp>
        <p:nvSpPr>
          <p:cNvPr id="438" name="Shape 438"/>
          <p:cNvSpPr txBox="1"/>
          <p:nvPr/>
        </p:nvSpPr>
        <p:spPr>
          <a:xfrm>
            <a:off x="184200" y="80600"/>
            <a:ext cx="11167200" cy="8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933"/>
              <a:t>A closer look at spatial dimensions:</a:t>
            </a:r>
            <a:endParaRPr sz="2933"/>
          </a:p>
        </p:txBody>
      </p:sp>
      <p:graphicFrame>
        <p:nvGraphicFramePr>
          <p:cNvPr id="439" name="Shape 439"/>
          <p:cNvGraphicFramePr/>
          <p:nvPr/>
        </p:nvGraphicFramePr>
        <p:xfrm>
          <a:off x="403367" y="1833067"/>
          <a:ext cx="3573269" cy="426692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510467"/>
                <a:gridCol w="510467"/>
                <a:gridCol w="510467"/>
                <a:gridCol w="510467"/>
                <a:gridCol w="510467"/>
                <a:gridCol w="510467"/>
                <a:gridCol w="510467"/>
              </a:tblGrid>
              <a:tr h="609560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D9EAD3"/>
                    </a:solidFill>
                  </a:tcPr>
                </a:tc>
              </a:tr>
              <a:tr h="609560"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D9EAD3"/>
                    </a:solidFill>
                  </a:tcPr>
                </a:tc>
              </a:tr>
              <a:tr h="609560"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D9EAD3"/>
                    </a:solidFill>
                  </a:tcPr>
                </a:tc>
              </a:tr>
              <a:tr h="609560"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</a:tr>
              <a:tr h="609560"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</a:tr>
              <a:tr h="609560"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</a:tr>
              <a:tr h="609560"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510605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Shape 44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27</a:t>
            </a:fld>
            <a:endParaRPr/>
          </a:p>
        </p:txBody>
      </p:sp>
      <p:sp>
        <p:nvSpPr>
          <p:cNvPr id="445" name="Shape 445"/>
          <p:cNvSpPr txBox="1"/>
          <p:nvPr/>
        </p:nvSpPr>
        <p:spPr>
          <a:xfrm>
            <a:off x="6096400" y="1378700"/>
            <a:ext cx="6824800" cy="24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/>
              <a:t>7x7 input (spatially)</a:t>
            </a:r>
            <a:endParaRPr sz="3200"/>
          </a:p>
          <a:p>
            <a:r>
              <a:rPr lang="en" sz="3200"/>
              <a:t>assume 3x3 filter</a:t>
            </a:r>
            <a:endParaRPr sz="3200"/>
          </a:p>
          <a:p>
            <a:pPr>
              <a:buClr>
                <a:schemeClr val="dk1"/>
              </a:buClr>
              <a:buSzPts val="1100"/>
            </a:pPr>
            <a:r>
              <a:rPr lang="en" sz="3200">
                <a:solidFill>
                  <a:schemeClr val="dk1"/>
                </a:solidFill>
              </a:rPr>
              <a:t>applied </a:t>
            </a:r>
            <a:r>
              <a:rPr lang="en" sz="3200" b="1">
                <a:solidFill>
                  <a:schemeClr val="dk1"/>
                </a:solidFill>
              </a:rPr>
              <a:t>with stride 2</a:t>
            </a:r>
            <a:endParaRPr sz="3200" b="1"/>
          </a:p>
        </p:txBody>
      </p:sp>
      <p:sp>
        <p:nvSpPr>
          <p:cNvPr id="446" name="Shape 446"/>
          <p:cNvSpPr txBox="1"/>
          <p:nvPr/>
        </p:nvSpPr>
        <p:spPr>
          <a:xfrm>
            <a:off x="1853567" y="1059167"/>
            <a:ext cx="731600" cy="6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/>
              <a:t>7</a:t>
            </a:r>
            <a:endParaRPr sz="3200"/>
          </a:p>
        </p:txBody>
      </p:sp>
      <p:sp>
        <p:nvSpPr>
          <p:cNvPr id="447" name="Shape 447"/>
          <p:cNvSpPr txBox="1"/>
          <p:nvPr/>
        </p:nvSpPr>
        <p:spPr>
          <a:xfrm>
            <a:off x="4127600" y="3551967"/>
            <a:ext cx="782800" cy="3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/>
              <a:t>7</a:t>
            </a:r>
            <a:endParaRPr sz="3200"/>
          </a:p>
        </p:txBody>
      </p:sp>
      <p:sp>
        <p:nvSpPr>
          <p:cNvPr id="448" name="Shape 448"/>
          <p:cNvSpPr txBox="1"/>
          <p:nvPr/>
        </p:nvSpPr>
        <p:spPr>
          <a:xfrm>
            <a:off x="184200" y="80600"/>
            <a:ext cx="11167200" cy="8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933"/>
              <a:t>A closer look at spatial dimensions:</a:t>
            </a:r>
            <a:endParaRPr sz="2933"/>
          </a:p>
        </p:txBody>
      </p:sp>
      <p:graphicFrame>
        <p:nvGraphicFramePr>
          <p:cNvPr id="449" name="Shape 449"/>
          <p:cNvGraphicFramePr/>
          <p:nvPr/>
        </p:nvGraphicFramePr>
        <p:xfrm>
          <a:off x="403367" y="1833067"/>
          <a:ext cx="3573269" cy="426692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510467"/>
                <a:gridCol w="510467"/>
                <a:gridCol w="510467"/>
                <a:gridCol w="510467"/>
                <a:gridCol w="510467"/>
                <a:gridCol w="510467"/>
                <a:gridCol w="510467"/>
              </a:tblGrid>
              <a:tr h="609560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FFFFFF"/>
                    </a:solidFill>
                  </a:tcPr>
                </a:tc>
              </a:tr>
              <a:tr h="609560"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FFFFFF"/>
                    </a:solidFill>
                  </a:tcPr>
                </a:tc>
              </a:tr>
              <a:tr h="609560"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FFFFFF"/>
                    </a:solidFill>
                  </a:tcPr>
                </a:tc>
              </a:tr>
              <a:tr h="609560"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</a:tr>
              <a:tr h="609560"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</a:tr>
              <a:tr h="609560"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</a:tr>
              <a:tr h="609560"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701057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Shape 45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28</a:t>
            </a:fld>
            <a:endParaRPr/>
          </a:p>
        </p:txBody>
      </p:sp>
      <p:sp>
        <p:nvSpPr>
          <p:cNvPr id="455" name="Shape 455"/>
          <p:cNvSpPr txBox="1"/>
          <p:nvPr/>
        </p:nvSpPr>
        <p:spPr>
          <a:xfrm>
            <a:off x="6096400" y="1378700"/>
            <a:ext cx="6824800" cy="24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/>
              <a:t>7x7 input (spatially)</a:t>
            </a:r>
            <a:endParaRPr sz="3200"/>
          </a:p>
          <a:p>
            <a:r>
              <a:rPr lang="en" sz="3200"/>
              <a:t>assume 3x3 filter</a:t>
            </a:r>
            <a:endParaRPr sz="3200"/>
          </a:p>
          <a:p>
            <a:r>
              <a:rPr lang="en" sz="3200">
                <a:solidFill>
                  <a:schemeClr val="dk1"/>
                </a:solidFill>
              </a:rPr>
              <a:t>applied </a:t>
            </a:r>
            <a:r>
              <a:rPr lang="en" sz="3200" b="1">
                <a:solidFill>
                  <a:schemeClr val="dk1"/>
                </a:solidFill>
              </a:rPr>
              <a:t>with stride 2</a:t>
            </a:r>
            <a:endParaRPr sz="3200" b="1"/>
          </a:p>
        </p:txBody>
      </p:sp>
      <p:sp>
        <p:nvSpPr>
          <p:cNvPr id="456" name="Shape 456"/>
          <p:cNvSpPr txBox="1"/>
          <p:nvPr/>
        </p:nvSpPr>
        <p:spPr>
          <a:xfrm>
            <a:off x="1853567" y="1059167"/>
            <a:ext cx="731600" cy="6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/>
              <a:t>7</a:t>
            </a:r>
            <a:endParaRPr sz="3200"/>
          </a:p>
        </p:txBody>
      </p:sp>
      <p:sp>
        <p:nvSpPr>
          <p:cNvPr id="457" name="Shape 457"/>
          <p:cNvSpPr txBox="1"/>
          <p:nvPr/>
        </p:nvSpPr>
        <p:spPr>
          <a:xfrm>
            <a:off x="4127600" y="3551967"/>
            <a:ext cx="782800" cy="3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/>
              <a:t>7</a:t>
            </a:r>
            <a:endParaRPr sz="3200"/>
          </a:p>
        </p:txBody>
      </p:sp>
      <p:sp>
        <p:nvSpPr>
          <p:cNvPr id="458" name="Shape 458"/>
          <p:cNvSpPr txBox="1"/>
          <p:nvPr/>
        </p:nvSpPr>
        <p:spPr>
          <a:xfrm>
            <a:off x="184200" y="80600"/>
            <a:ext cx="11167200" cy="8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933"/>
              <a:t>A closer look at spatial dimensions:</a:t>
            </a:r>
            <a:endParaRPr sz="2933"/>
          </a:p>
        </p:txBody>
      </p:sp>
      <p:graphicFrame>
        <p:nvGraphicFramePr>
          <p:cNvPr id="459" name="Shape 459"/>
          <p:cNvGraphicFramePr/>
          <p:nvPr/>
        </p:nvGraphicFramePr>
        <p:xfrm>
          <a:off x="403367" y="1833067"/>
          <a:ext cx="3573269" cy="426692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510467"/>
                <a:gridCol w="510467"/>
                <a:gridCol w="510467"/>
                <a:gridCol w="510467"/>
                <a:gridCol w="510467"/>
                <a:gridCol w="510467"/>
                <a:gridCol w="510467"/>
              </a:tblGrid>
              <a:tr h="609560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FFFFFF"/>
                    </a:solidFill>
                  </a:tcPr>
                </a:tc>
              </a:tr>
              <a:tr h="609560"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FFFFFF"/>
                    </a:solidFill>
                  </a:tcPr>
                </a:tc>
              </a:tr>
              <a:tr h="609560"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FFFFFF"/>
                    </a:solidFill>
                  </a:tcPr>
                </a:tc>
              </a:tr>
              <a:tr h="609560"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</a:tr>
              <a:tr h="609560"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</a:tr>
              <a:tr h="609560"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</a:tr>
              <a:tr h="609560"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1958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Shape 46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29</a:t>
            </a:fld>
            <a:endParaRPr/>
          </a:p>
        </p:txBody>
      </p:sp>
      <p:sp>
        <p:nvSpPr>
          <p:cNvPr id="465" name="Shape 465"/>
          <p:cNvSpPr txBox="1"/>
          <p:nvPr/>
        </p:nvSpPr>
        <p:spPr>
          <a:xfrm>
            <a:off x="6096400" y="1378700"/>
            <a:ext cx="6824800" cy="24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/>
              <a:t>7x7 input (spatially)</a:t>
            </a:r>
            <a:endParaRPr sz="3200"/>
          </a:p>
          <a:p>
            <a:r>
              <a:rPr lang="en" sz="3200"/>
              <a:t>assume 3x3 filter</a:t>
            </a:r>
            <a:endParaRPr sz="3200"/>
          </a:p>
          <a:p>
            <a:r>
              <a:rPr lang="en" sz="3200"/>
              <a:t>applied </a:t>
            </a:r>
            <a:r>
              <a:rPr lang="en" sz="3200" b="1"/>
              <a:t>with stride 2</a:t>
            </a:r>
            <a:endParaRPr sz="3200" b="1"/>
          </a:p>
          <a:p>
            <a:r>
              <a:rPr lang="en" sz="3200" b="1"/>
              <a:t>=&gt; 3x3 output!</a:t>
            </a:r>
            <a:endParaRPr sz="3200" b="1"/>
          </a:p>
          <a:p>
            <a:endParaRPr sz="3200" b="1"/>
          </a:p>
        </p:txBody>
      </p:sp>
      <p:sp>
        <p:nvSpPr>
          <p:cNvPr id="466" name="Shape 466"/>
          <p:cNvSpPr txBox="1"/>
          <p:nvPr/>
        </p:nvSpPr>
        <p:spPr>
          <a:xfrm>
            <a:off x="1853567" y="1059167"/>
            <a:ext cx="731600" cy="6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/>
              <a:t>7</a:t>
            </a:r>
            <a:endParaRPr sz="3200"/>
          </a:p>
        </p:txBody>
      </p:sp>
      <p:sp>
        <p:nvSpPr>
          <p:cNvPr id="467" name="Shape 467"/>
          <p:cNvSpPr txBox="1"/>
          <p:nvPr/>
        </p:nvSpPr>
        <p:spPr>
          <a:xfrm>
            <a:off x="4127600" y="3551967"/>
            <a:ext cx="782800" cy="3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/>
              <a:t>7</a:t>
            </a:r>
            <a:endParaRPr sz="3200"/>
          </a:p>
        </p:txBody>
      </p:sp>
      <p:sp>
        <p:nvSpPr>
          <p:cNvPr id="468" name="Shape 468"/>
          <p:cNvSpPr txBox="1"/>
          <p:nvPr/>
        </p:nvSpPr>
        <p:spPr>
          <a:xfrm>
            <a:off x="184200" y="80600"/>
            <a:ext cx="11167200" cy="8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933"/>
              <a:t>A closer look at spatial dimensions:</a:t>
            </a:r>
            <a:endParaRPr sz="2933"/>
          </a:p>
        </p:txBody>
      </p:sp>
      <p:graphicFrame>
        <p:nvGraphicFramePr>
          <p:cNvPr id="469" name="Shape 469"/>
          <p:cNvGraphicFramePr/>
          <p:nvPr/>
        </p:nvGraphicFramePr>
        <p:xfrm>
          <a:off x="403367" y="1833067"/>
          <a:ext cx="3573269" cy="426692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510467"/>
                <a:gridCol w="510467"/>
                <a:gridCol w="510467"/>
                <a:gridCol w="510467"/>
                <a:gridCol w="510467"/>
                <a:gridCol w="510467"/>
                <a:gridCol w="510467"/>
              </a:tblGrid>
              <a:tr h="609560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D9EAD3"/>
                    </a:solidFill>
                  </a:tcPr>
                </a:tc>
              </a:tr>
              <a:tr h="609560"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D9EAD3"/>
                    </a:solidFill>
                  </a:tcPr>
                </a:tc>
              </a:tr>
              <a:tr h="609560"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D9EAD3"/>
                    </a:solidFill>
                  </a:tcPr>
                </a:tc>
              </a:tr>
              <a:tr h="609560"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</a:tr>
              <a:tr h="609560"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</a:tr>
              <a:tr h="609560"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</a:tr>
              <a:tr h="609560"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4797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3</a:t>
            </a:fld>
            <a:endParaRPr/>
          </a:p>
        </p:txBody>
      </p:sp>
      <p:pic>
        <p:nvPicPr>
          <p:cNvPr id="69" name="Shape 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7100" y="2039233"/>
            <a:ext cx="3228067" cy="3692667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Shape 70"/>
          <p:cNvSpPr txBox="1"/>
          <p:nvPr/>
        </p:nvSpPr>
        <p:spPr>
          <a:xfrm>
            <a:off x="4134467" y="2032000"/>
            <a:ext cx="7822400" cy="6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solidFill>
                  <a:srgbClr val="0000FF"/>
                </a:solidFill>
              </a:rPr>
              <a:t>Forces the network to have a redundant representation.</a:t>
            </a:r>
            <a:endParaRPr sz="2400">
              <a:solidFill>
                <a:srgbClr val="0000FF"/>
              </a:solidFill>
            </a:endParaRPr>
          </a:p>
        </p:txBody>
      </p:sp>
      <p:sp>
        <p:nvSpPr>
          <p:cNvPr id="71" name="Shape 71"/>
          <p:cNvSpPr/>
          <p:nvPr/>
        </p:nvSpPr>
        <p:spPr>
          <a:xfrm>
            <a:off x="5050633" y="2842467"/>
            <a:ext cx="524800" cy="5248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72" name="Shape 72"/>
          <p:cNvSpPr/>
          <p:nvPr/>
        </p:nvSpPr>
        <p:spPr>
          <a:xfrm>
            <a:off x="5050633" y="3417933"/>
            <a:ext cx="524800" cy="5248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73" name="Shape 73"/>
          <p:cNvSpPr/>
          <p:nvPr/>
        </p:nvSpPr>
        <p:spPr>
          <a:xfrm>
            <a:off x="5050633" y="3993400"/>
            <a:ext cx="524800" cy="5248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74" name="Shape 74"/>
          <p:cNvSpPr/>
          <p:nvPr/>
        </p:nvSpPr>
        <p:spPr>
          <a:xfrm>
            <a:off x="5050633" y="4588884"/>
            <a:ext cx="524800" cy="5248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75" name="Shape 75"/>
          <p:cNvSpPr/>
          <p:nvPr/>
        </p:nvSpPr>
        <p:spPr>
          <a:xfrm>
            <a:off x="5050633" y="5160117"/>
            <a:ext cx="524800" cy="5248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76" name="Shape 76"/>
          <p:cNvCxnSpPr>
            <a:stCxn id="71" idx="6"/>
          </p:cNvCxnSpPr>
          <p:nvPr/>
        </p:nvCxnSpPr>
        <p:spPr>
          <a:xfrm>
            <a:off x="5575433" y="3104867"/>
            <a:ext cx="943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77" name="Shape 77"/>
          <p:cNvCxnSpPr/>
          <p:nvPr/>
        </p:nvCxnSpPr>
        <p:spPr>
          <a:xfrm>
            <a:off x="5624200" y="3680333"/>
            <a:ext cx="943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78" name="Shape 78"/>
          <p:cNvCxnSpPr/>
          <p:nvPr/>
        </p:nvCxnSpPr>
        <p:spPr>
          <a:xfrm>
            <a:off x="5575433" y="4255800"/>
            <a:ext cx="943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79" name="Shape 79"/>
          <p:cNvCxnSpPr/>
          <p:nvPr/>
        </p:nvCxnSpPr>
        <p:spPr>
          <a:xfrm>
            <a:off x="5575433" y="4851300"/>
            <a:ext cx="943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0" name="Shape 80"/>
          <p:cNvCxnSpPr/>
          <p:nvPr/>
        </p:nvCxnSpPr>
        <p:spPr>
          <a:xfrm>
            <a:off x="5575433" y="5422533"/>
            <a:ext cx="943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81" name="Shape 81"/>
          <p:cNvSpPr txBox="1"/>
          <p:nvPr/>
        </p:nvSpPr>
        <p:spPr>
          <a:xfrm>
            <a:off x="6718533" y="2787833"/>
            <a:ext cx="1762000" cy="3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solidFill>
                  <a:srgbClr val="0000FF"/>
                </a:solidFill>
              </a:rPr>
              <a:t>has an ear</a:t>
            </a:r>
            <a:endParaRPr sz="2400">
              <a:solidFill>
                <a:srgbClr val="0000FF"/>
              </a:solidFill>
            </a:endParaRPr>
          </a:p>
        </p:txBody>
      </p:sp>
      <p:sp>
        <p:nvSpPr>
          <p:cNvPr id="82" name="Shape 82"/>
          <p:cNvSpPr txBox="1"/>
          <p:nvPr/>
        </p:nvSpPr>
        <p:spPr>
          <a:xfrm>
            <a:off x="6718533" y="3397433"/>
            <a:ext cx="1762000" cy="3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solidFill>
                  <a:srgbClr val="0000FF"/>
                </a:solidFill>
              </a:rPr>
              <a:t>has a tail</a:t>
            </a:r>
            <a:endParaRPr sz="2400">
              <a:solidFill>
                <a:srgbClr val="0000FF"/>
              </a:solidFill>
            </a:endParaRPr>
          </a:p>
        </p:txBody>
      </p:sp>
      <p:sp>
        <p:nvSpPr>
          <p:cNvPr id="83" name="Shape 83"/>
          <p:cNvSpPr txBox="1"/>
          <p:nvPr/>
        </p:nvSpPr>
        <p:spPr>
          <a:xfrm>
            <a:off x="6718533" y="4007033"/>
            <a:ext cx="2314000" cy="3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solidFill>
                  <a:srgbClr val="0000FF"/>
                </a:solidFill>
              </a:rPr>
              <a:t>is furry</a:t>
            </a:r>
            <a:endParaRPr sz="2400">
              <a:solidFill>
                <a:srgbClr val="0000FF"/>
              </a:solidFill>
            </a:endParaRPr>
          </a:p>
        </p:txBody>
      </p:sp>
      <p:sp>
        <p:nvSpPr>
          <p:cNvPr id="84" name="Shape 84"/>
          <p:cNvSpPr txBox="1"/>
          <p:nvPr/>
        </p:nvSpPr>
        <p:spPr>
          <a:xfrm>
            <a:off x="6718533" y="4616633"/>
            <a:ext cx="2314000" cy="3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solidFill>
                  <a:srgbClr val="0000FF"/>
                </a:solidFill>
              </a:rPr>
              <a:t>has claws</a:t>
            </a:r>
            <a:endParaRPr sz="2400">
              <a:solidFill>
                <a:srgbClr val="0000FF"/>
              </a:solidFill>
            </a:endParaRPr>
          </a:p>
        </p:txBody>
      </p:sp>
      <p:sp>
        <p:nvSpPr>
          <p:cNvPr id="85" name="Shape 85"/>
          <p:cNvSpPr txBox="1"/>
          <p:nvPr/>
        </p:nvSpPr>
        <p:spPr>
          <a:xfrm>
            <a:off x="6718533" y="5124633"/>
            <a:ext cx="2922400" cy="3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solidFill>
                  <a:srgbClr val="0000FF"/>
                </a:solidFill>
              </a:rPr>
              <a:t>mischievous </a:t>
            </a:r>
            <a:endParaRPr sz="2400">
              <a:solidFill>
                <a:srgbClr val="0000FF"/>
              </a:solidFill>
            </a:endParaRPr>
          </a:p>
          <a:p>
            <a:r>
              <a:rPr lang="en" sz="2400">
                <a:solidFill>
                  <a:srgbClr val="0000FF"/>
                </a:solidFill>
              </a:rPr>
              <a:t>look</a:t>
            </a:r>
            <a:endParaRPr sz="2400">
              <a:solidFill>
                <a:srgbClr val="0000FF"/>
              </a:solidFill>
            </a:endParaRPr>
          </a:p>
        </p:txBody>
      </p:sp>
      <p:cxnSp>
        <p:nvCxnSpPr>
          <p:cNvPr id="86" name="Shape 86"/>
          <p:cNvCxnSpPr/>
          <p:nvPr/>
        </p:nvCxnSpPr>
        <p:spPr>
          <a:xfrm>
            <a:off x="9772400" y="3100867"/>
            <a:ext cx="1266000" cy="798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7" name="Shape 87"/>
          <p:cNvCxnSpPr/>
          <p:nvPr/>
        </p:nvCxnSpPr>
        <p:spPr>
          <a:xfrm>
            <a:off x="9807633" y="3676388"/>
            <a:ext cx="1136800" cy="423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8" name="Shape 88"/>
          <p:cNvCxnSpPr/>
          <p:nvPr/>
        </p:nvCxnSpPr>
        <p:spPr>
          <a:xfrm>
            <a:off x="9748900" y="4251941"/>
            <a:ext cx="1102000" cy="10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9" name="Shape 89"/>
          <p:cNvCxnSpPr/>
          <p:nvPr/>
        </p:nvCxnSpPr>
        <p:spPr>
          <a:xfrm rot="10800000" flipH="1">
            <a:off x="9760633" y="4604555"/>
            <a:ext cx="1125200" cy="246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90" name="Shape 90"/>
          <p:cNvCxnSpPr/>
          <p:nvPr/>
        </p:nvCxnSpPr>
        <p:spPr>
          <a:xfrm rot="10800000" flipH="1">
            <a:off x="9760633" y="4897688"/>
            <a:ext cx="1148800" cy="528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1" name="Shape 91"/>
          <p:cNvSpPr txBox="1"/>
          <p:nvPr/>
        </p:nvSpPr>
        <p:spPr>
          <a:xfrm>
            <a:off x="10988433" y="3974867"/>
            <a:ext cx="1762000" cy="3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solidFill>
                  <a:srgbClr val="0000FF"/>
                </a:solidFill>
              </a:rPr>
              <a:t>cat </a:t>
            </a:r>
            <a:endParaRPr sz="2400">
              <a:solidFill>
                <a:srgbClr val="0000FF"/>
              </a:solidFill>
            </a:endParaRPr>
          </a:p>
          <a:p>
            <a:r>
              <a:rPr lang="en" sz="2400">
                <a:solidFill>
                  <a:srgbClr val="0000FF"/>
                </a:solidFill>
              </a:rPr>
              <a:t>score</a:t>
            </a:r>
            <a:endParaRPr sz="2400">
              <a:solidFill>
                <a:srgbClr val="0000FF"/>
              </a:solidFill>
            </a:endParaRPr>
          </a:p>
        </p:txBody>
      </p:sp>
      <p:cxnSp>
        <p:nvCxnSpPr>
          <p:cNvPr id="92" name="Shape 92"/>
          <p:cNvCxnSpPr/>
          <p:nvPr/>
        </p:nvCxnSpPr>
        <p:spPr>
          <a:xfrm>
            <a:off x="8826633" y="3104867"/>
            <a:ext cx="943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93" name="Shape 93"/>
          <p:cNvCxnSpPr/>
          <p:nvPr/>
        </p:nvCxnSpPr>
        <p:spPr>
          <a:xfrm>
            <a:off x="8875400" y="3680333"/>
            <a:ext cx="943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94" name="Shape 94"/>
          <p:cNvCxnSpPr/>
          <p:nvPr/>
        </p:nvCxnSpPr>
        <p:spPr>
          <a:xfrm>
            <a:off x="8826633" y="4255800"/>
            <a:ext cx="943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95" name="Shape 95"/>
          <p:cNvCxnSpPr/>
          <p:nvPr/>
        </p:nvCxnSpPr>
        <p:spPr>
          <a:xfrm>
            <a:off x="8826633" y="4851300"/>
            <a:ext cx="943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96" name="Shape 96"/>
          <p:cNvCxnSpPr/>
          <p:nvPr/>
        </p:nvCxnSpPr>
        <p:spPr>
          <a:xfrm>
            <a:off x="8826633" y="5422533"/>
            <a:ext cx="943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97" name="Shape 97"/>
          <p:cNvSpPr txBox="1"/>
          <p:nvPr/>
        </p:nvSpPr>
        <p:spPr>
          <a:xfrm>
            <a:off x="9003767" y="2832684"/>
            <a:ext cx="5872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b="1">
                <a:solidFill>
                  <a:srgbClr val="FF0000"/>
                </a:solidFill>
              </a:rPr>
              <a:t>X</a:t>
            </a:r>
            <a:endParaRPr sz="2400" b="1">
              <a:solidFill>
                <a:srgbClr val="FF0000"/>
              </a:solidFill>
            </a:endParaRPr>
          </a:p>
        </p:txBody>
      </p:sp>
      <p:sp>
        <p:nvSpPr>
          <p:cNvPr id="98" name="Shape 98"/>
          <p:cNvSpPr txBox="1"/>
          <p:nvPr/>
        </p:nvSpPr>
        <p:spPr>
          <a:xfrm>
            <a:off x="9041855" y="3936341"/>
            <a:ext cx="5872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b="1">
                <a:solidFill>
                  <a:srgbClr val="FF0000"/>
                </a:solidFill>
              </a:rPr>
              <a:t>X</a:t>
            </a:r>
            <a:endParaRPr sz="2400" b="1">
              <a:solidFill>
                <a:srgbClr val="FF0000"/>
              </a:solidFill>
            </a:endParaRPr>
          </a:p>
        </p:txBody>
      </p:sp>
      <p:sp>
        <p:nvSpPr>
          <p:cNvPr id="99" name="Shape 99"/>
          <p:cNvSpPr txBox="1"/>
          <p:nvPr/>
        </p:nvSpPr>
        <p:spPr>
          <a:xfrm>
            <a:off x="9053600" y="5115300"/>
            <a:ext cx="5872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b="1">
                <a:solidFill>
                  <a:srgbClr val="FF0000"/>
                </a:solidFill>
              </a:rPr>
              <a:t>X</a:t>
            </a:r>
            <a:endParaRPr sz="2400" b="1">
              <a:solidFill>
                <a:srgbClr val="FF0000"/>
              </a:solidFill>
            </a:endParaRPr>
          </a:p>
        </p:txBody>
      </p:sp>
      <p:sp>
        <p:nvSpPr>
          <p:cNvPr id="100" name="Shape 100"/>
          <p:cNvSpPr txBox="1"/>
          <p:nvPr/>
        </p:nvSpPr>
        <p:spPr>
          <a:xfrm>
            <a:off x="493333" y="328867"/>
            <a:ext cx="11546000" cy="10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800"/>
              <a:t>Dropout</a:t>
            </a:r>
            <a:endParaRPr sz="4800"/>
          </a:p>
        </p:txBody>
      </p:sp>
    </p:spTree>
    <p:extLst>
      <p:ext uri="{BB962C8B-B14F-4D97-AF65-F5344CB8AC3E}">
        <p14:creationId xmlns:p14="http://schemas.microsoft.com/office/powerpoint/2010/main" val="3955731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Shape 47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30</a:t>
            </a:fld>
            <a:endParaRPr/>
          </a:p>
        </p:txBody>
      </p:sp>
      <p:sp>
        <p:nvSpPr>
          <p:cNvPr id="475" name="Shape 475"/>
          <p:cNvSpPr txBox="1"/>
          <p:nvPr/>
        </p:nvSpPr>
        <p:spPr>
          <a:xfrm>
            <a:off x="6096400" y="1378700"/>
            <a:ext cx="6824800" cy="24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/>
              <a:t>7x7 input (spatially)</a:t>
            </a:r>
            <a:endParaRPr sz="3200"/>
          </a:p>
          <a:p>
            <a:r>
              <a:rPr lang="en" sz="3200"/>
              <a:t>assume 3x3 filter</a:t>
            </a:r>
            <a:endParaRPr sz="3200"/>
          </a:p>
          <a:p>
            <a:r>
              <a:rPr lang="en" sz="3200">
                <a:solidFill>
                  <a:schemeClr val="dk1"/>
                </a:solidFill>
              </a:rPr>
              <a:t>applied </a:t>
            </a:r>
            <a:r>
              <a:rPr lang="en" sz="3200" b="1">
                <a:solidFill>
                  <a:schemeClr val="dk1"/>
                </a:solidFill>
              </a:rPr>
              <a:t>with stride 3?</a:t>
            </a:r>
            <a:endParaRPr sz="3200" b="1"/>
          </a:p>
        </p:txBody>
      </p:sp>
      <p:sp>
        <p:nvSpPr>
          <p:cNvPr id="476" name="Shape 476"/>
          <p:cNvSpPr txBox="1"/>
          <p:nvPr/>
        </p:nvSpPr>
        <p:spPr>
          <a:xfrm>
            <a:off x="1853567" y="1059167"/>
            <a:ext cx="731600" cy="6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/>
              <a:t>7</a:t>
            </a:r>
            <a:endParaRPr sz="3200"/>
          </a:p>
        </p:txBody>
      </p:sp>
      <p:sp>
        <p:nvSpPr>
          <p:cNvPr id="477" name="Shape 477"/>
          <p:cNvSpPr txBox="1"/>
          <p:nvPr/>
        </p:nvSpPr>
        <p:spPr>
          <a:xfrm>
            <a:off x="4127600" y="3551967"/>
            <a:ext cx="782800" cy="3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/>
              <a:t>7</a:t>
            </a:r>
            <a:endParaRPr sz="3200"/>
          </a:p>
        </p:txBody>
      </p:sp>
      <p:sp>
        <p:nvSpPr>
          <p:cNvPr id="478" name="Shape 478"/>
          <p:cNvSpPr txBox="1"/>
          <p:nvPr/>
        </p:nvSpPr>
        <p:spPr>
          <a:xfrm>
            <a:off x="184200" y="80600"/>
            <a:ext cx="11167200" cy="8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933"/>
              <a:t>A closer look at spatial dimensions:</a:t>
            </a:r>
            <a:endParaRPr sz="2933"/>
          </a:p>
        </p:txBody>
      </p:sp>
      <p:graphicFrame>
        <p:nvGraphicFramePr>
          <p:cNvPr id="479" name="Shape 479"/>
          <p:cNvGraphicFramePr/>
          <p:nvPr/>
        </p:nvGraphicFramePr>
        <p:xfrm>
          <a:off x="403367" y="1833067"/>
          <a:ext cx="3573269" cy="426692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510467"/>
                <a:gridCol w="510467"/>
                <a:gridCol w="510467"/>
                <a:gridCol w="510467"/>
                <a:gridCol w="510467"/>
                <a:gridCol w="510467"/>
                <a:gridCol w="510467"/>
              </a:tblGrid>
              <a:tr h="609560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FFFFFF"/>
                    </a:solidFill>
                  </a:tcPr>
                </a:tc>
              </a:tr>
              <a:tr h="609560"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FFFFFF"/>
                    </a:solidFill>
                  </a:tcPr>
                </a:tc>
              </a:tr>
              <a:tr h="609560"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FFFFFF"/>
                    </a:solidFill>
                  </a:tcPr>
                </a:tc>
              </a:tr>
              <a:tr h="609560"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</a:tr>
              <a:tr h="609560"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</a:tr>
              <a:tr h="609560"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</a:tr>
              <a:tr h="609560"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89318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Shape 48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31</a:t>
            </a:fld>
            <a:endParaRPr/>
          </a:p>
        </p:txBody>
      </p:sp>
      <p:sp>
        <p:nvSpPr>
          <p:cNvPr id="485" name="Shape 485"/>
          <p:cNvSpPr txBox="1"/>
          <p:nvPr/>
        </p:nvSpPr>
        <p:spPr>
          <a:xfrm>
            <a:off x="6096400" y="1378700"/>
            <a:ext cx="6824800" cy="24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/>
              <a:t>7x7 input (spatially)</a:t>
            </a:r>
            <a:endParaRPr sz="3200"/>
          </a:p>
          <a:p>
            <a:r>
              <a:rPr lang="en" sz="3200"/>
              <a:t>assume 3x3 filter</a:t>
            </a:r>
            <a:endParaRPr sz="3200"/>
          </a:p>
          <a:p>
            <a:r>
              <a:rPr lang="en" sz="3200">
                <a:solidFill>
                  <a:schemeClr val="dk1"/>
                </a:solidFill>
              </a:rPr>
              <a:t>applied </a:t>
            </a:r>
            <a:r>
              <a:rPr lang="en" sz="3200" b="1">
                <a:solidFill>
                  <a:schemeClr val="dk1"/>
                </a:solidFill>
              </a:rPr>
              <a:t>with stride 3?</a:t>
            </a:r>
            <a:endParaRPr sz="3200" b="1"/>
          </a:p>
        </p:txBody>
      </p:sp>
      <p:sp>
        <p:nvSpPr>
          <p:cNvPr id="486" name="Shape 486"/>
          <p:cNvSpPr txBox="1"/>
          <p:nvPr/>
        </p:nvSpPr>
        <p:spPr>
          <a:xfrm>
            <a:off x="1853567" y="1059167"/>
            <a:ext cx="731600" cy="6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/>
              <a:t>7</a:t>
            </a:r>
            <a:endParaRPr sz="3200"/>
          </a:p>
        </p:txBody>
      </p:sp>
      <p:sp>
        <p:nvSpPr>
          <p:cNvPr id="487" name="Shape 487"/>
          <p:cNvSpPr txBox="1"/>
          <p:nvPr/>
        </p:nvSpPr>
        <p:spPr>
          <a:xfrm>
            <a:off x="4127600" y="3551967"/>
            <a:ext cx="782800" cy="3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/>
              <a:t>7</a:t>
            </a:r>
            <a:endParaRPr sz="3200"/>
          </a:p>
        </p:txBody>
      </p:sp>
      <p:sp>
        <p:nvSpPr>
          <p:cNvPr id="488" name="Shape 488"/>
          <p:cNvSpPr txBox="1"/>
          <p:nvPr/>
        </p:nvSpPr>
        <p:spPr>
          <a:xfrm>
            <a:off x="184200" y="80600"/>
            <a:ext cx="11167200" cy="8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933"/>
              <a:t>A closer look at spatial dimensions:</a:t>
            </a:r>
            <a:endParaRPr sz="2933"/>
          </a:p>
        </p:txBody>
      </p:sp>
      <p:graphicFrame>
        <p:nvGraphicFramePr>
          <p:cNvPr id="489" name="Shape 489"/>
          <p:cNvGraphicFramePr/>
          <p:nvPr/>
        </p:nvGraphicFramePr>
        <p:xfrm>
          <a:off x="403367" y="1833067"/>
          <a:ext cx="3573269" cy="426692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510467"/>
                <a:gridCol w="510467"/>
                <a:gridCol w="510467"/>
                <a:gridCol w="510467"/>
                <a:gridCol w="510467"/>
                <a:gridCol w="510467"/>
                <a:gridCol w="510467"/>
              </a:tblGrid>
              <a:tr h="609560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FFFFFF"/>
                    </a:solidFill>
                  </a:tcPr>
                </a:tc>
              </a:tr>
              <a:tr h="609560"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FFFFFF"/>
                    </a:solidFill>
                  </a:tcPr>
                </a:tc>
              </a:tr>
              <a:tr h="609560"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FFFFFF"/>
                    </a:solidFill>
                  </a:tcPr>
                </a:tc>
              </a:tr>
              <a:tr h="609560"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</a:tr>
              <a:tr h="609560"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</a:tr>
              <a:tr h="609560"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</a:tr>
              <a:tr h="609560"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</a:tr>
            </a:tbl>
          </a:graphicData>
        </a:graphic>
      </p:graphicFrame>
      <p:sp>
        <p:nvSpPr>
          <p:cNvPr id="490" name="Shape 490"/>
          <p:cNvSpPr txBox="1"/>
          <p:nvPr/>
        </p:nvSpPr>
        <p:spPr>
          <a:xfrm>
            <a:off x="6252867" y="3532400"/>
            <a:ext cx="5296000" cy="16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 b="1">
                <a:solidFill>
                  <a:srgbClr val="FF0000"/>
                </a:solidFill>
              </a:rPr>
              <a:t>doesn’t fit! </a:t>
            </a:r>
            <a:endParaRPr sz="3200" b="1">
              <a:solidFill>
                <a:srgbClr val="FF0000"/>
              </a:solidFill>
            </a:endParaRPr>
          </a:p>
          <a:p>
            <a:r>
              <a:rPr lang="en" sz="3200">
                <a:solidFill>
                  <a:srgbClr val="FF0000"/>
                </a:solidFill>
              </a:rPr>
              <a:t>cannot apply 3x3 filter on 7x7 input with stride 3.</a:t>
            </a:r>
            <a:endParaRPr sz="32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87803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Shape 49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32</a:t>
            </a:fld>
            <a:endParaRPr/>
          </a:p>
        </p:txBody>
      </p:sp>
      <p:graphicFrame>
        <p:nvGraphicFramePr>
          <p:cNvPr id="496" name="Shape 496"/>
          <p:cNvGraphicFramePr/>
          <p:nvPr/>
        </p:nvGraphicFramePr>
        <p:xfrm>
          <a:off x="606567" y="1121867"/>
          <a:ext cx="3573269" cy="426692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510467"/>
                <a:gridCol w="510467"/>
                <a:gridCol w="510467"/>
                <a:gridCol w="510467"/>
                <a:gridCol w="510467"/>
                <a:gridCol w="510467"/>
                <a:gridCol w="510467"/>
              </a:tblGrid>
              <a:tr h="609560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FFFFFF"/>
                    </a:solidFill>
                  </a:tcPr>
                </a:tc>
              </a:tr>
              <a:tr h="609560"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FFFFFF"/>
                    </a:solidFill>
                  </a:tcPr>
                </a:tc>
              </a:tr>
              <a:tr h="609560"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FFFFFF"/>
                    </a:solidFill>
                  </a:tcPr>
                </a:tc>
              </a:tr>
              <a:tr h="609560"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</a:tr>
              <a:tr h="609560"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</a:tr>
              <a:tr h="609560"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</a:tr>
              <a:tr h="609560"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</a:tr>
            </a:tbl>
          </a:graphicData>
        </a:graphic>
      </p:graphicFrame>
      <p:cxnSp>
        <p:nvCxnSpPr>
          <p:cNvPr id="497" name="Shape 497"/>
          <p:cNvCxnSpPr/>
          <p:nvPr/>
        </p:nvCxnSpPr>
        <p:spPr>
          <a:xfrm>
            <a:off x="619300" y="837900"/>
            <a:ext cx="3594400" cy="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498" name="Shape 498"/>
          <p:cNvSpPr txBox="1"/>
          <p:nvPr/>
        </p:nvSpPr>
        <p:spPr>
          <a:xfrm>
            <a:off x="1809367" y="121433"/>
            <a:ext cx="10324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buClr>
                <a:srgbClr val="000000"/>
              </a:buClr>
              <a:buSzPts val="1100"/>
            </a:pPr>
            <a:r>
              <a:rPr lang="en" sz="3200">
                <a:solidFill>
                  <a:srgbClr val="000000"/>
                </a:solidFill>
              </a:rPr>
              <a:t>N</a:t>
            </a:r>
            <a:endParaRPr sz="3200">
              <a:solidFill>
                <a:srgbClr val="000000"/>
              </a:solidFill>
            </a:endParaRPr>
          </a:p>
          <a:p>
            <a:endParaRPr sz="3200"/>
          </a:p>
        </p:txBody>
      </p:sp>
      <p:sp>
        <p:nvSpPr>
          <p:cNvPr id="499" name="Shape 499"/>
          <p:cNvSpPr txBox="1"/>
          <p:nvPr/>
        </p:nvSpPr>
        <p:spPr>
          <a:xfrm>
            <a:off x="4550533" y="2413300"/>
            <a:ext cx="10324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>
                <a:solidFill>
                  <a:srgbClr val="000000"/>
                </a:solidFill>
              </a:rPr>
              <a:t>N</a:t>
            </a:r>
            <a:endParaRPr sz="3200">
              <a:solidFill>
                <a:srgbClr val="000000"/>
              </a:solidFill>
            </a:endParaRPr>
          </a:p>
          <a:p>
            <a:endParaRPr sz="3200"/>
          </a:p>
        </p:txBody>
      </p:sp>
      <p:cxnSp>
        <p:nvCxnSpPr>
          <p:cNvPr id="500" name="Shape 500"/>
          <p:cNvCxnSpPr/>
          <p:nvPr/>
        </p:nvCxnSpPr>
        <p:spPr>
          <a:xfrm>
            <a:off x="4400400" y="1134333"/>
            <a:ext cx="0" cy="34604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501" name="Shape 501"/>
          <p:cNvSpPr txBox="1"/>
          <p:nvPr/>
        </p:nvSpPr>
        <p:spPr>
          <a:xfrm>
            <a:off x="1126100" y="2589917"/>
            <a:ext cx="10324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>
                <a:solidFill>
                  <a:srgbClr val="000000"/>
                </a:solidFill>
              </a:rPr>
              <a:t>F</a:t>
            </a:r>
            <a:endParaRPr sz="3200">
              <a:solidFill>
                <a:srgbClr val="000000"/>
              </a:solidFill>
            </a:endParaRPr>
          </a:p>
          <a:p>
            <a:endParaRPr sz="3200"/>
          </a:p>
        </p:txBody>
      </p:sp>
      <p:sp>
        <p:nvSpPr>
          <p:cNvPr id="502" name="Shape 502"/>
          <p:cNvSpPr txBox="1"/>
          <p:nvPr/>
        </p:nvSpPr>
        <p:spPr>
          <a:xfrm>
            <a:off x="2158500" y="1554517"/>
            <a:ext cx="10324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>
                <a:solidFill>
                  <a:srgbClr val="000000"/>
                </a:solidFill>
              </a:rPr>
              <a:t>F</a:t>
            </a:r>
            <a:endParaRPr sz="3200">
              <a:solidFill>
                <a:srgbClr val="000000"/>
              </a:solidFill>
            </a:endParaRPr>
          </a:p>
          <a:p>
            <a:endParaRPr sz="3200"/>
          </a:p>
        </p:txBody>
      </p:sp>
      <p:sp>
        <p:nvSpPr>
          <p:cNvPr id="503" name="Shape 503"/>
          <p:cNvSpPr txBox="1"/>
          <p:nvPr/>
        </p:nvSpPr>
        <p:spPr>
          <a:xfrm>
            <a:off x="6144567" y="752900"/>
            <a:ext cx="6047600" cy="32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/>
              <a:t>Output size:</a:t>
            </a:r>
            <a:endParaRPr sz="3200"/>
          </a:p>
          <a:p>
            <a:r>
              <a:rPr lang="en" sz="3200" b="1"/>
              <a:t>(N - F) / stride + 1</a:t>
            </a:r>
            <a:endParaRPr sz="3200" b="1"/>
          </a:p>
          <a:p>
            <a:endParaRPr sz="3200"/>
          </a:p>
          <a:p>
            <a:r>
              <a:rPr lang="en" sz="3200"/>
              <a:t>e.g. N = 7, F = 3:</a:t>
            </a:r>
            <a:endParaRPr sz="3200"/>
          </a:p>
          <a:p>
            <a:r>
              <a:rPr lang="en" sz="3200"/>
              <a:t>stride 1 =&gt; (7 - 3)/1 + 1 = 5</a:t>
            </a:r>
            <a:endParaRPr sz="3200"/>
          </a:p>
          <a:p>
            <a:r>
              <a:rPr lang="en" sz="3200"/>
              <a:t>stride 2 =&gt; (7 - 3)/2 + 1 = 3</a:t>
            </a:r>
            <a:endParaRPr sz="3200"/>
          </a:p>
          <a:p>
            <a:r>
              <a:rPr lang="en" sz="3200"/>
              <a:t>stride 3 =&gt; (7 - 3)/3 + 1 = 2.33 :\</a:t>
            </a:r>
            <a:endParaRPr sz="3200"/>
          </a:p>
        </p:txBody>
      </p:sp>
    </p:spTree>
    <p:extLst>
      <p:ext uri="{BB962C8B-B14F-4D97-AF65-F5344CB8AC3E}">
        <p14:creationId xmlns:p14="http://schemas.microsoft.com/office/powerpoint/2010/main" val="13508583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Shape 50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33</a:t>
            </a:fld>
            <a:endParaRPr/>
          </a:p>
        </p:txBody>
      </p:sp>
      <p:sp>
        <p:nvSpPr>
          <p:cNvPr id="509" name="Shape 509"/>
          <p:cNvSpPr txBox="1"/>
          <p:nvPr/>
        </p:nvSpPr>
        <p:spPr>
          <a:xfrm>
            <a:off x="352167" y="279300"/>
            <a:ext cx="11052000" cy="9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000"/>
              <a:t>In practice: Common to zero pad the border</a:t>
            </a:r>
            <a:endParaRPr sz="4000"/>
          </a:p>
        </p:txBody>
      </p:sp>
      <p:graphicFrame>
        <p:nvGraphicFramePr>
          <p:cNvPr id="510" name="Shape 510"/>
          <p:cNvGraphicFramePr/>
          <p:nvPr/>
        </p:nvGraphicFramePr>
        <p:xfrm>
          <a:off x="503201" y="1262900"/>
          <a:ext cx="3573297" cy="548604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97033"/>
                <a:gridCol w="397033"/>
                <a:gridCol w="397033"/>
                <a:gridCol w="397033"/>
                <a:gridCol w="397033"/>
                <a:gridCol w="397033"/>
                <a:gridCol w="397033"/>
                <a:gridCol w="397033"/>
                <a:gridCol w="397033"/>
              </a:tblGrid>
              <a:tr h="609560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0</a:t>
                      </a:r>
                      <a:endParaRPr sz="2400"/>
                    </a:p>
                  </a:txBody>
                  <a:tcPr marL="121900" marR="121900" marT="121900" marB="121900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0</a:t>
                      </a:r>
                      <a:endParaRPr sz="2400"/>
                    </a:p>
                  </a:txBody>
                  <a:tcPr marL="121900" marR="121900" marT="121900" marB="121900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0</a:t>
                      </a:r>
                      <a:endParaRPr sz="2400"/>
                    </a:p>
                  </a:txBody>
                  <a:tcPr marL="121900" marR="121900" marT="121900" marB="121900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0</a:t>
                      </a:r>
                      <a:endParaRPr sz="2400"/>
                    </a:p>
                  </a:txBody>
                  <a:tcPr marL="121900" marR="121900" marT="121900" marB="121900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0</a:t>
                      </a:r>
                      <a:endParaRPr sz="2400"/>
                    </a:p>
                  </a:txBody>
                  <a:tcPr marL="121900" marR="121900" marT="121900" marB="121900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0</a:t>
                      </a:r>
                      <a:endParaRPr sz="2400"/>
                    </a:p>
                  </a:txBody>
                  <a:tcPr marL="121900" marR="121900" marT="121900" marB="121900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D9D9D9"/>
                    </a:solidFill>
                  </a:tcPr>
                </a:tc>
              </a:tr>
              <a:tr h="609560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0</a:t>
                      </a:r>
                      <a:endParaRPr sz="2400"/>
                    </a:p>
                  </a:txBody>
                  <a:tcPr marL="121900" marR="121900" marT="121900" marB="121900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D9D9D9"/>
                    </a:solidFill>
                  </a:tcPr>
                </a:tc>
              </a:tr>
              <a:tr h="609560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0</a:t>
                      </a:r>
                      <a:endParaRPr sz="2400"/>
                    </a:p>
                  </a:txBody>
                  <a:tcPr marL="121900" marR="121900" marT="121900" marB="121900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D9D9D9"/>
                    </a:solidFill>
                  </a:tcPr>
                </a:tc>
              </a:tr>
              <a:tr h="609560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0</a:t>
                      </a:r>
                      <a:endParaRPr sz="2400"/>
                    </a:p>
                  </a:txBody>
                  <a:tcPr marL="121900" marR="121900" marT="121900" marB="121900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D9D9D9"/>
                    </a:solidFill>
                  </a:tcPr>
                </a:tc>
              </a:tr>
              <a:tr h="609560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0</a:t>
                      </a:r>
                      <a:endParaRPr sz="2400"/>
                    </a:p>
                  </a:txBody>
                  <a:tcPr marL="121900" marR="121900" marT="121900" marB="121900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D9D9D9"/>
                    </a:solidFill>
                  </a:tcPr>
                </a:tc>
              </a:tr>
              <a:tr h="609560"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D9D9D9"/>
                    </a:solidFill>
                  </a:tcPr>
                </a:tc>
              </a:tr>
              <a:tr h="609560"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D9D9D9"/>
                    </a:solidFill>
                  </a:tcPr>
                </a:tc>
              </a:tr>
              <a:tr h="609560"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D9D9D9"/>
                    </a:solidFill>
                  </a:tcPr>
                </a:tc>
              </a:tr>
              <a:tr h="609560"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D9D9D9"/>
                    </a:solidFill>
                  </a:tcPr>
                </a:tc>
              </a:tr>
            </a:tbl>
          </a:graphicData>
        </a:graphic>
      </p:graphicFrame>
      <p:sp>
        <p:nvSpPr>
          <p:cNvPr id="511" name="Shape 511"/>
          <p:cNvSpPr txBox="1"/>
          <p:nvPr/>
        </p:nvSpPr>
        <p:spPr>
          <a:xfrm>
            <a:off x="4398833" y="1364500"/>
            <a:ext cx="7793200" cy="19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667"/>
              <a:t>e.g. input 7x7</a:t>
            </a:r>
            <a:endParaRPr sz="2667"/>
          </a:p>
          <a:p>
            <a:r>
              <a:rPr lang="en" sz="2667" b="1"/>
              <a:t>3x3</a:t>
            </a:r>
            <a:r>
              <a:rPr lang="en" sz="2667"/>
              <a:t> filter, applied with </a:t>
            </a:r>
            <a:r>
              <a:rPr lang="en" sz="2667" b="1"/>
              <a:t>stride 1 </a:t>
            </a:r>
            <a:endParaRPr sz="2667" b="1"/>
          </a:p>
          <a:p>
            <a:r>
              <a:rPr lang="en" sz="2667" b="1"/>
              <a:t>pad with 1 pixel</a:t>
            </a:r>
            <a:r>
              <a:rPr lang="en" sz="2667"/>
              <a:t> border =&gt; what is the output?</a:t>
            </a:r>
            <a:endParaRPr sz="2667"/>
          </a:p>
          <a:p>
            <a:endParaRPr sz="2667"/>
          </a:p>
          <a:p>
            <a:endParaRPr sz="2667"/>
          </a:p>
        </p:txBody>
      </p:sp>
      <p:sp>
        <p:nvSpPr>
          <p:cNvPr id="512" name="Shape 512"/>
          <p:cNvSpPr txBox="1"/>
          <p:nvPr/>
        </p:nvSpPr>
        <p:spPr>
          <a:xfrm>
            <a:off x="6695433" y="4282700"/>
            <a:ext cx="3856800" cy="163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3200">
                <a:solidFill>
                  <a:srgbClr val="434343"/>
                </a:solidFill>
              </a:rPr>
              <a:t>(recall:)</a:t>
            </a:r>
            <a:endParaRPr sz="3200">
              <a:solidFill>
                <a:srgbClr val="434343"/>
              </a:solidFill>
            </a:endParaRPr>
          </a:p>
          <a:p>
            <a:r>
              <a:rPr lang="en" sz="3200">
                <a:solidFill>
                  <a:srgbClr val="0000FF"/>
                </a:solidFill>
              </a:rPr>
              <a:t>(N - F) / stride + 1</a:t>
            </a:r>
            <a:endParaRPr sz="240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94789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Shape 5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34</a:t>
            </a:fld>
            <a:endParaRPr/>
          </a:p>
        </p:txBody>
      </p:sp>
      <p:sp>
        <p:nvSpPr>
          <p:cNvPr id="518" name="Shape 518"/>
          <p:cNvSpPr txBox="1"/>
          <p:nvPr/>
        </p:nvSpPr>
        <p:spPr>
          <a:xfrm>
            <a:off x="352167" y="279300"/>
            <a:ext cx="11052000" cy="9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000"/>
              <a:t>In practice: Common to zero pad the border</a:t>
            </a:r>
            <a:endParaRPr sz="4000"/>
          </a:p>
        </p:txBody>
      </p:sp>
      <p:sp>
        <p:nvSpPr>
          <p:cNvPr id="519" name="Shape 519"/>
          <p:cNvSpPr txBox="1"/>
          <p:nvPr/>
        </p:nvSpPr>
        <p:spPr>
          <a:xfrm>
            <a:off x="4398833" y="1364500"/>
            <a:ext cx="7793200" cy="19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667"/>
              <a:t>e.g. input 7x7</a:t>
            </a:r>
            <a:endParaRPr sz="2667"/>
          </a:p>
          <a:p>
            <a:r>
              <a:rPr lang="en" sz="2667" b="1"/>
              <a:t>3x3</a:t>
            </a:r>
            <a:r>
              <a:rPr lang="en" sz="2667"/>
              <a:t> filter, applied with </a:t>
            </a:r>
            <a:r>
              <a:rPr lang="en" sz="2667" b="1"/>
              <a:t>stride 1 </a:t>
            </a:r>
            <a:endParaRPr sz="2667" b="1"/>
          </a:p>
          <a:p>
            <a:r>
              <a:rPr lang="en" sz="2667" b="1"/>
              <a:t>pad with 1 pixel</a:t>
            </a:r>
            <a:r>
              <a:rPr lang="en" sz="2667"/>
              <a:t> border =&gt; what is the output?</a:t>
            </a:r>
            <a:endParaRPr sz="2667"/>
          </a:p>
          <a:p>
            <a:endParaRPr sz="2667"/>
          </a:p>
          <a:p>
            <a:r>
              <a:rPr lang="en" sz="2667" b="1"/>
              <a:t>7x7 output!</a:t>
            </a:r>
            <a:endParaRPr sz="2667" b="1"/>
          </a:p>
          <a:p>
            <a:endParaRPr sz="2667"/>
          </a:p>
          <a:p>
            <a:endParaRPr sz="2667"/>
          </a:p>
          <a:p>
            <a:endParaRPr sz="2667"/>
          </a:p>
        </p:txBody>
      </p:sp>
      <p:graphicFrame>
        <p:nvGraphicFramePr>
          <p:cNvPr id="520" name="Shape 520"/>
          <p:cNvGraphicFramePr/>
          <p:nvPr/>
        </p:nvGraphicFramePr>
        <p:xfrm>
          <a:off x="503201" y="1262900"/>
          <a:ext cx="3573297" cy="548604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97033"/>
                <a:gridCol w="397033"/>
                <a:gridCol w="397033"/>
                <a:gridCol w="397033"/>
                <a:gridCol w="397033"/>
                <a:gridCol w="397033"/>
                <a:gridCol w="397033"/>
                <a:gridCol w="397033"/>
                <a:gridCol w="397033"/>
              </a:tblGrid>
              <a:tr h="609560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0</a:t>
                      </a:r>
                      <a:endParaRPr sz="2400"/>
                    </a:p>
                  </a:txBody>
                  <a:tcPr marL="121900" marR="121900" marT="121900" marB="121900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0</a:t>
                      </a:r>
                      <a:endParaRPr sz="2400"/>
                    </a:p>
                  </a:txBody>
                  <a:tcPr marL="121900" marR="121900" marT="121900" marB="121900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0</a:t>
                      </a:r>
                      <a:endParaRPr sz="2400"/>
                    </a:p>
                  </a:txBody>
                  <a:tcPr marL="121900" marR="121900" marT="121900" marB="121900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0</a:t>
                      </a:r>
                      <a:endParaRPr sz="2400"/>
                    </a:p>
                  </a:txBody>
                  <a:tcPr marL="121900" marR="121900" marT="121900" marB="121900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0</a:t>
                      </a:r>
                      <a:endParaRPr sz="2400"/>
                    </a:p>
                  </a:txBody>
                  <a:tcPr marL="121900" marR="121900" marT="121900" marB="121900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0</a:t>
                      </a:r>
                      <a:endParaRPr sz="2400"/>
                    </a:p>
                  </a:txBody>
                  <a:tcPr marL="121900" marR="121900" marT="121900" marB="121900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D9D9D9"/>
                    </a:solidFill>
                  </a:tcPr>
                </a:tc>
              </a:tr>
              <a:tr h="609560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0</a:t>
                      </a:r>
                      <a:endParaRPr sz="2400"/>
                    </a:p>
                  </a:txBody>
                  <a:tcPr marL="121900" marR="121900" marT="121900" marB="121900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D9D9D9"/>
                    </a:solidFill>
                  </a:tcPr>
                </a:tc>
              </a:tr>
              <a:tr h="609560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0</a:t>
                      </a:r>
                      <a:endParaRPr sz="2400"/>
                    </a:p>
                  </a:txBody>
                  <a:tcPr marL="121900" marR="121900" marT="121900" marB="121900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D9D9D9"/>
                    </a:solidFill>
                  </a:tcPr>
                </a:tc>
              </a:tr>
              <a:tr h="609560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0</a:t>
                      </a:r>
                      <a:endParaRPr sz="2400"/>
                    </a:p>
                  </a:txBody>
                  <a:tcPr marL="121900" marR="121900" marT="121900" marB="121900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D9D9D9"/>
                    </a:solidFill>
                  </a:tcPr>
                </a:tc>
              </a:tr>
              <a:tr h="609560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0</a:t>
                      </a:r>
                      <a:endParaRPr sz="2400"/>
                    </a:p>
                  </a:txBody>
                  <a:tcPr marL="121900" marR="121900" marT="121900" marB="121900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D9D9D9"/>
                    </a:solidFill>
                  </a:tcPr>
                </a:tc>
              </a:tr>
              <a:tr h="609560"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D9D9D9"/>
                    </a:solidFill>
                  </a:tcPr>
                </a:tc>
              </a:tr>
              <a:tr h="609560"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D9D9D9"/>
                    </a:solidFill>
                  </a:tcPr>
                </a:tc>
              </a:tr>
              <a:tr h="609560"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D9D9D9"/>
                    </a:solidFill>
                  </a:tcPr>
                </a:tc>
              </a:tr>
              <a:tr h="609560"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D9D9D9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95433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Shape 52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35</a:t>
            </a:fld>
            <a:endParaRPr/>
          </a:p>
        </p:txBody>
      </p:sp>
      <p:sp>
        <p:nvSpPr>
          <p:cNvPr id="526" name="Shape 526"/>
          <p:cNvSpPr txBox="1"/>
          <p:nvPr/>
        </p:nvSpPr>
        <p:spPr>
          <a:xfrm>
            <a:off x="352167" y="279300"/>
            <a:ext cx="11052000" cy="9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000"/>
              <a:t>In practice: Common to zero pad the border</a:t>
            </a:r>
            <a:endParaRPr sz="4000"/>
          </a:p>
        </p:txBody>
      </p:sp>
      <p:sp>
        <p:nvSpPr>
          <p:cNvPr id="527" name="Shape 527"/>
          <p:cNvSpPr txBox="1"/>
          <p:nvPr/>
        </p:nvSpPr>
        <p:spPr>
          <a:xfrm>
            <a:off x="4398833" y="1364500"/>
            <a:ext cx="7793200" cy="19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667"/>
              <a:t>e.g. input 7x7</a:t>
            </a:r>
            <a:endParaRPr sz="2667"/>
          </a:p>
          <a:p>
            <a:r>
              <a:rPr lang="en" sz="2667" b="1"/>
              <a:t>3x3</a:t>
            </a:r>
            <a:r>
              <a:rPr lang="en" sz="2667"/>
              <a:t> filter, applied with </a:t>
            </a:r>
            <a:r>
              <a:rPr lang="en" sz="2667" b="1"/>
              <a:t>stride 1 </a:t>
            </a:r>
            <a:endParaRPr sz="2667" b="1"/>
          </a:p>
          <a:p>
            <a:r>
              <a:rPr lang="en" sz="2667" b="1"/>
              <a:t>pad with 1 pixel</a:t>
            </a:r>
            <a:r>
              <a:rPr lang="en" sz="2667"/>
              <a:t> border =&gt; what is the output?</a:t>
            </a:r>
            <a:endParaRPr sz="2667"/>
          </a:p>
          <a:p>
            <a:endParaRPr sz="2667"/>
          </a:p>
          <a:p>
            <a:r>
              <a:rPr lang="en" sz="2667" b="1"/>
              <a:t>7x7 output!</a:t>
            </a:r>
            <a:endParaRPr sz="2667" b="1"/>
          </a:p>
          <a:p>
            <a:r>
              <a:rPr lang="en" sz="2667"/>
              <a:t>in general, common to see CONV layers with stride 1, filters of size FxF, and zero-padding with (F-1)/2. (will preserve size spatially)</a:t>
            </a:r>
            <a:endParaRPr sz="2667"/>
          </a:p>
          <a:p>
            <a:r>
              <a:rPr lang="en" sz="2667">
                <a:solidFill>
                  <a:srgbClr val="0000FF"/>
                </a:solidFill>
              </a:rPr>
              <a:t>e.g. F = 3 =&gt; zero pad with 1</a:t>
            </a:r>
            <a:endParaRPr sz="2667">
              <a:solidFill>
                <a:srgbClr val="0000FF"/>
              </a:solidFill>
            </a:endParaRPr>
          </a:p>
          <a:p>
            <a:r>
              <a:rPr lang="en" sz="2667">
                <a:solidFill>
                  <a:srgbClr val="0000FF"/>
                </a:solidFill>
              </a:rPr>
              <a:t>       F = 5 =&gt; zero pad with 2</a:t>
            </a:r>
            <a:endParaRPr sz="2667">
              <a:solidFill>
                <a:srgbClr val="0000FF"/>
              </a:solidFill>
            </a:endParaRPr>
          </a:p>
          <a:p>
            <a:r>
              <a:rPr lang="en" sz="2667">
                <a:solidFill>
                  <a:srgbClr val="0000FF"/>
                </a:solidFill>
              </a:rPr>
              <a:t>       F = 7 =&gt; zero pad with 3</a:t>
            </a:r>
            <a:endParaRPr sz="2667">
              <a:solidFill>
                <a:srgbClr val="0000FF"/>
              </a:solidFill>
            </a:endParaRPr>
          </a:p>
          <a:p>
            <a:endParaRPr sz="2667"/>
          </a:p>
          <a:p>
            <a:endParaRPr sz="2667"/>
          </a:p>
        </p:txBody>
      </p:sp>
      <p:graphicFrame>
        <p:nvGraphicFramePr>
          <p:cNvPr id="528" name="Shape 528"/>
          <p:cNvGraphicFramePr/>
          <p:nvPr/>
        </p:nvGraphicFramePr>
        <p:xfrm>
          <a:off x="503201" y="1262900"/>
          <a:ext cx="3573297" cy="548604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97033"/>
                <a:gridCol w="397033"/>
                <a:gridCol w="397033"/>
                <a:gridCol w="397033"/>
                <a:gridCol w="397033"/>
                <a:gridCol w="397033"/>
                <a:gridCol w="397033"/>
                <a:gridCol w="397033"/>
                <a:gridCol w="397033"/>
              </a:tblGrid>
              <a:tr h="609560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0</a:t>
                      </a:r>
                      <a:endParaRPr sz="2400"/>
                    </a:p>
                  </a:txBody>
                  <a:tcPr marL="121900" marR="121900" marT="121900" marB="121900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0</a:t>
                      </a:r>
                      <a:endParaRPr sz="2400"/>
                    </a:p>
                  </a:txBody>
                  <a:tcPr marL="121900" marR="121900" marT="121900" marB="121900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0</a:t>
                      </a:r>
                      <a:endParaRPr sz="2400"/>
                    </a:p>
                  </a:txBody>
                  <a:tcPr marL="121900" marR="121900" marT="121900" marB="121900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0</a:t>
                      </a:r>
                      <a:endParaRPr sz="2400"/>
                    </a:p>
                  </a:txBody>
                  <a:tcPr marL="121900" marR="121900" marT="121900" marB="121900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0</a:t>
                      </a:r>
                      <a:endParaRPr sz="2400"/>
                    </a:p>
                  </a:txBody>
                  <a:tcPr marL="121900" marR="121900" marT="121900" marB="121900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0</a:t>
                      </a:r>
                      <a:endParaRPr sz="2400"/>
                    </a:p>
                  </a:txBody>
                  <a:tcPr marL="121900" marR="121900" marT="121900" marB="121900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D9D9D9"/>
                    </a:solidFill>
                  </a:tcPr>
                </a:tc>
              </a:tr>
              <a:tr h="609560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0</a:t>
                      </a:r>
                      <a:endParaRPr sz="2400"/>
                    </a:p>
                  </a:txBody>
                  <a:tcPr marL="121900" marR="121900" marT="121900" marB="121900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D9D9D9"/>
                    </a:solidFill>
                  </a:tcPr>
                </a:tc>
              </a:tr>
              <a:tr h="609560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0</a:t>
                      </a:r>
                      <a:endParaRPr sz="2400"/>
                    </a:p>
                  </a:txBody>
                  <a:tcPr marL="121900" marR="121900" marT="121900" marB="121900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D9D9D9"/>
                    </a:solidFill>
                  </a:tcPr>
                </a:tc>
              </a:tr>
              <a:tr h="609560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0</a:t>
                      </a:r>
                      <a:endParaRPr sz="2400"/>
                    </a:p>
                  </a:txBody>
                  <a:tcPr marL="121900" marR="121900" marT="121900" marB="121900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D9D9D9"/>
                    </a:solidFill>
                  </a:tcPr>
                </a:tc>
              </a:tr>
              <a:tr h="609560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0</a:t>
                      </a:r>
                      <a:endParaRPr sz="2400"/>
                    </a:p>
                  </a:txBody>
                  <a:tcPr marL="121900" marR="121900" marT="121900" marB="121900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D9D9D9"/>
                    </a:solidFill>
                  </a:tcPr>
                </a:tc>
              </a:tr>
              <a:tr h="609560"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D9D9D9"/>
                    </a:solidFill>
                  </a:tcPr>
                </a:tc>
              </a:tr>
              <a:tr h="609560"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D9D9D9"/>
                    </a:solidFill>
                  </a:tcPr>
                </a:tc>
              </a:tr>
              <a:tr h="609560"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D9D9D9"/>
                    </a:solidFill>
                  </a:tcPr>
                </a:tc>
              </a:tr>
              <a:tr h="609560"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D9D9D9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11127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Shape 53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36</a:t>
            </a:fld>
            <a:endParaRPr/>
          </a:p>
        </p:txBody>
      </p:sp>
      <p:sp>
        <p:nvSpPr>
          <p:cNvPr id="534" name="Shape 534"/>
          <p:cNvSpPr txBox="1"/>
          <p:nvPr/>
        </p:nvSpPr>
        <p:spPr>
          <a:xfrm>
            <a:off x="283700" y="178700"/>
            <a:ext cx="11397600" cy="8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b="1"/>
              <a:t>Remember back to… </a:t>
            </a:r>
            <a:endParaRPr sz="2400" b="1"/>
          </a:p>
          <a:p>
            <a:r>
              <a:rPr lang="en" sz="2400"/>
              <a:t>E.g. 32x32 input convolved repeatedly with 5x5 filters shrinks volumes spatially!</a:t>
            </a:r>
            <a:endParaRPr sz="2400"/>
          </a:p>
          <a:p>
            <a:r>
              <a:rPr lang="en" sz="2400"/>
              <a:t>(32 -&gt; 28 -&gt; 24 ...). Shrinking too fast is not good, doesn’t work well.</a:t>
            </a:r>
            <a:endParaRPr sz="2400"/>
          </a:p>
        </p:txBody>
      </p:sp>
      <p:sp>
        <p:nvSpPr>
          <p:cNvPr id="535" name="Shape 535"/>
          <p:cNvSpPr/>
          <p:nvPr/>
        </p:nvSpPr>
        <p:spPr>
          <a:xfrm>
            <a:off x="283700" y="2110867"/>
            <a:ext cx="1275200" cy="3677200"/>
          </a:xfrm>
          <a:prstGeom prst="cube">
            <a:avLst>
              <a:gd name="adj" fmla="val 77711"/>
            </a:avLst>
          </a:prstGeom>
          <a:solidFill>
            <a:srgbClr val="F4CCCC">
              <a:alpha val="51920"/>
            </a:srgbClr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36" name="Shape 536"/>
          <p:cNvSpPr txBox="1"/>
          <p:nvPr/>
        </p:nvSpPr>
        <p:spPr>
          <a:xfrm>
            <a:off x="1100533" y="5177533"/>
            <a:ext cx="655600" cy="4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/>
              <a:t>32</a:t>
            </a:r>
            <a:endParaRPr sz="2400"/>
          </a:p>
        </p:txBody>
      </p:sp>
      <p:sp>
        <p:nvSpPr>
          <p:cNvPr id="537" name="Shape 537"/>
          <p:cNvSpPr txBox="1"/>
          <p:nvPr/>
        </p:nvSpPr>
        <p:spPr>
          <a:xfrm>
            <a:off x="1586267" y="2413300"/>
            <a:ext cx="655600" cy="3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/>
              <a:t>32</a:t>
            </a:r>
            <a:endParaRPr sz="2400"/>
          </a:p>
        </p:txBody>
      </p:sp>
      <p:sp>
        <p:nvSpPr>
          <p:cNvPr id="538" name="Shape 538"/>
          <p:cNvSpPr txBox="1"/>
          <p:nvPr/>
        </p:nvSpPr>
        <p:spPr>
          <a:xfrm>
            <a:off x="206384" y="5699709"/>
            <a:ext cx="655600" cy="2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/>
              <a:t>3</a:t>
            </a:r>
            <a:endParaRPr sz="2400"/>
          </a:p>
        </p:txBody>
      </p:sp>
      <p:cxnSp>
        <p:nvCxnSpPr>
          <p:cNvPr id="539" name="Shape 539"/>
          <p:cNvCxnSpPr/>
          <p:nvPr/>
        </p:nvCxnSpPr>
        <p:spPr>
          <a:xfrm>
            <a:off x="2023433" y="3815733"/>
            <a:ext cx="1316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540" name="Shape 540"/>
          <p:cNvSpPr txBox="1"/>
          <p:nvPr/>
        </p:nvSpPr>
        <p:spPr>
          <a:xfrm>
            <a:off x="2075867" y="3834733"/>
            <a:ext cx="13168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/>
              <a:t>CONV,</a:t>
            </a:r>
            <a:endParaRPr sz="2400"/>
          </a:p>
          <a:p>
            <a:r>
              <a:rPr lang="en" sz="2400"/>
              <a:t>ReLU</a:t>
            </a:r>
            <a:endParaRPr sz="2400"/>
          </a:p>
          <a:p>
            <a:r>
              <a:rPr lang="en" sz="2400">
                <a:solidFill>
                  <a:srgbClr val="0000FF"/>
                </a:solidFill>
              </a:rPr>
              <a:t>e.g. 6 5x5x3 filters</a:t>
            </a:r>
            <a:endParaRPr sz="2400">
              <a:solidFill>
                <a:srgbClr val="0000FF"/>
              </a:solidFill>
            </a:endParaRPr>
          </a:p>
        </p:txBody>
      </p:sp>
      <p:sp>
        <p:nvSpPr>
          <p:cNvPr id="541" name="Shape 541"/>
          <p:cNvSpPr/>
          <p:nvPr/>
        </p:nvSpPr>
        <p:spPr>
          <a:xfrm>
            <a:off x="3636500" y="2110867"/>
            <a:ext cx="1275200" cy="3677200"/>
          </a:xfrm>
          <a:prstGeom prst="cube">
            <a:avLst>
              <a:gd name="adj" fmla="val 77711"/>
            </a:avLst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42" name="Shape 542"/>
          <p:cNvSpPr txBox="1"/>
          <p:nvPr/>
        </p:nvSpPr>
        <p:spPr>
          <a:xfrm>
            <a:off x="4453333" y="5177533"/>
            <a:ext cx="655600" cy="4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/>
              <a:t>28</a:t>
            </a:r>
            <a:endParaRPr sz="2400"/>
          </a:p>
        </p:txBody>
      </p:sp>
      <p:sp>
        <p:nvSpPr>
          <p:cNvPr id="543" name="Shape 543"/>
          <p:cNvSpPr txBox="1"/>
          <p:nvPr/>
        </p:nvSpPr>
        <p:spPr>
          <a:xfrm>
            <a:off x="4939067" y="2413300"/>
            <a:ext cx="655600" cy="3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/>
              <a:t>28</a:t>
            </a:r>
            <a:endParaRPr sz="2400"/>
          </a:p>
        </p:txBody>
      </p:sp>
      <p:sp>
        <p:nvSpPr>
          <p:cNvPr id="544" name="Shape 544"/>
          <p:cNvSpPr txBox="1"/>
          <p:nvPr/>
        </p:nvSpPr>
        <p:spPr>
          <a:xfrm>
            <a:off x="3559184" y="5699709"/>
            <a:ext cx="655600" cy="2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/>
              <a:t>6</a:t>
            </a:r>
            <a:endParaRPr sz="2400"/>
          </a:p>
        </p:txBody>
      </p:sp>
      <p:cxnSp>
        <p:nvCxnSpPr>
          <p:cNvPr id="545" name="Shape 545"/>
          <p:cNvCxnSpPr/>
          <p:nvPr/>
        </p:nvCxnSpPr>
        <p:spPr>
          <a:xfrm>
            <a:off x="5681033" y="3815733"/>
            <a:ext cx="1316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546" name="Shape 546"/>
          <p:cNvSpPr txBox="1"/>
          <p:nvPr/>
        </p:nvSpPr>
        <p:spPr>
          <a:xfrm>
            <a:off x="5733467" y="3834733"/>
            <a:ext cx="1417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/>
              <a:t>CONV,</a:t>
            </a:r>
            <a:endParaRPr sz="2400"/>
          </a:p>
          <a:p>
            <a:r>
              <a:rPr lang="en" sz="2400"/>
              <a:t>ReLU</a:t>
            </a:r>
            <a:endParaRPr sz="2400"/>
          </a:p>
          <a:p>
            <a:r>
              <a:rPr lang="en" sz="2400">
                <a:solidFill>
                  <a:srgbClr val="38761D"/>
                </a:solidFill>
              </a:rPr>
              <a:t>e.g. 10 5x5x</a:t>
            </a:r>
            <a:r>
              <a:rPr lang="en" sz="2400" b="1">
                <a:solidFill>
                  <a:srgbClr val="38761D"/>
                </a:solidFill>
              </a:rPr>
              <a:t>6 </a:t>
            </a:r>
            <a:r>
              <a:rPr lang="en" sz="2400">
                <a:solidFill>
                  <a:srgbClr val="38761D"/>
                </a:solidFill>
              </a:rPr>
              <a:t>filters</a:t>
            </a:r>
            <a:endParaRPr sz="2400">
              <a:solidFill>
                <a:srgbClr val="38761D"/>
              </a:solidFill>
            </a:endParaRPr>
          </a:p>
        </p:txBody>
      </p:sp>
      <p:sp>
        <p:nvSpPr>
          <p:cNvPr id="547" name="Shape 547"/>
          <p:cNvSpPr/>
          <p:nvPr/>
        </p:nvSpPr>
        <p:spPr>
          <a:xfrm>
            <a:off x="7294100" y="2110867"/>
            <a:ext cx="1275200" cy="3677200"/>
          </a:xfrm>
          <a:prstGeom prst="cube">
            <a:avLst>
              <a:gd name="adj" fmla="val 77711"/>
            </a:avLst>
          </a:prstGeom>
          <a:solidFill>
            <a:srgbClr val="D9EAD3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548" name="Shape 548"/>
          <p:cNvCxnSpPr/>
          <p:nvPr/>
        </p:nvCxnSpPr>
        <p:spPr>
          <a:xfrm>
            <a:off x="9135433" y="3815733"/>
            <a:ext cx="1316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549" name="Shape 549"/>
          <p:cNvSpPr txBox="1"/>
          <p:nvPr/>
        </p:nvSpPr>
        <p:spPr>
          <a:xfrm>
            <a:off x="9187867" y="3834733"/>
            <a:ext cx="13168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/>
              <a:t>CONV,</a:t>
            </a:r>
            <a:endParaRPr sz="2400"/>
          </a:p>
          <a:p>
            <a:r>
              <a:rPr lang="en" sz="2400"/>
              <a:t>ReLU</a:t>
            </a:r>
            <a:endParaRPr sz="2400"/>
          </a:p>
        </p:txBody>
      </p:sp>
      <p:sp>
        <p:nvSpPr>
          <p:cNvPr id="550" name="Shape 550"/>
          <p:cNvSpPr txBox="1"/>
          <p:nvPr/>
        </p:nvSpPr>
        <p:spPr>
          <a:xfrm>
            <a:off x="10810000" y="3489333"/>
            <a:ext cx="1275200" cy="4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/>
              <a:t>….</a:t>
            </a:r>
            <a:endParaRPr sz="3200"/>
          </a:p>
        </p:txBody>
      </p:sp>
      <p:sp>
        <p:nvSpPr>
          <p:cNvPr id="551" name="Shape 551"/>
          <p:cNvSpPr txBox="1"/>
          <p:nvPr/>
        </p:nvSpPr>
        <p:spPr>
          <a:xfrm>
            <a:off x="7115184" y="5699709"/>
            <a:ext cx="655600" cy="2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/>
              <a:t>10</a:t>
            </a:r>
            <a:endParaRPr sz="2400"/>
          </a:p>
        </p:txBody>
      </p:sp>
      <p:sp>
        <p:nvSpPr>
          <p:cNvPr id="552" name="Shape 552"/>
          <p:cNvSpPr txBox="1"/>
          <p:nvPr/>
        </p:nvSpPr>
        <p:spPr>
          <a:xfrm>
            <a:off x="8110933" y="5177533"/>
            <a:ext cx="655600" cy="4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/>
              <a:t>24</a:t>
            </a:r>
            <a:endParaRPr sz="2400"/>
          </a:p>
        </p:txBody>
      </p:sp>
      <p:sp>
        <p:nvSpPr>
          <p:cNvPr id="553" name="Shape 553"/>
          <p:cNvSpPr txBox="1"/>
          <p:nvPr/>
        </p:nvSpPr>
        <p:spPr>
          <a:xfrm>
            <a:off x="8596667" y="2413300"/>
            <a:ext cx="655600" cy="3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/>
              <a:t>24</a:t>
            </a: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94912256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Shape 55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37</a:t>
            </a:fld>
            <a:endParaRPr/>
          </a:p>
        </p:txBody>
      </p:sp>
      <p:sp>
        <p:nvSpPr>
          <p:cNvPr id="559" name="Shape 559"/>
          <p:cNvSpPr txBox="1"/>
          <p:nvPr/>
        </p:nvSpPr>
        <p:spPr>
          <a:xfrm>
            <a:off x="352167" y="279300"/>
            <a:ext cx="4019600" cy="9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000"/>
              <a:t>Examples time:</a:t>
            </a:r>
            <a:endParaRPr sz="4000"/>
          </a:p>
        </p:txBody>
      </p:sp>
      <p:sp>
        <p:nvSpPr>
          <p:cNvPr id="560" name="Shape 560"/>
          <p:cNvSpPr txBox="1"/>
          <p:nvPr/>
        </p:nvSpPr>
        <p:spPr>
          <a:xfrm>
            <a:off x="270400" y="1724367"/>
            <a:ext cx="7628400" cy="14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000"/>
              <a:t>Input volume: </a:t>
            </a:r>
            <a:r>
              <a:rPr lang="en" sz="4000" b="1"/>
              <a:t>32x32x3</a:t>
            </a:r>
            <a:endParaRPr sz="4000" b="1"/>
          </a:p>
          <a:p>
            <a:r>
              <a:rPr lang="en" sz="4000"/>
              <a:t>10 5x5 filters with stride 1, pad 2</a:t>
            </a:r>
            <a:endParaRPr sz="4000"/>
          </a:p>
          <a:p>
            <a:endParaRPr sz="4000"/>
          </a:p>
          <a:p>
            <a:r>
              <a:rPr lang="en" sz="4000"/>
              <a:t>Output volume size: ?</a:t>
            </a:r>
            <a:endParaRPr sz="4000"/>
          </a:p>
        </p:txBody>
      </p:sp>
      <p:sp>
        <p:nvSpPr>
          <p:cNvPr id="561" name="Shape 561"/>
          <p:cNvSpPr/>
          <p:nvPr/>
        </p:nvSpPr>
        <p:spPr>
          <a:xfrm>
            <a:off x="8752540" y="186200"/>
            <a:ext cx="951200" cy="2743200"/>
          </a:xfrm>
          <a:prstGeom prst="cube">
            <a:avLst>
              <a:gd name="adj" fmla="val 77711"/>
            </a:avLst>
          </a:prstGeom>
          <a:solidFill>
            <a:srgbClr val="F4CCCC">
              <a:alpha val="51920"/>
            </a:srgbClr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562" name="Shape 562"/>
          <p:cNvCxnSpPr/>
          <p:nvPr/>
        </p:nvCxnSpPr>
        <p:spPr>
          <a:xfrm>
            <a:off x="9847161" y="1458012"/>
            <a:ext cx="982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563" name="Shape 563"/>
          <p:cNvSpPr/>
          <p:nvPr/>
        </p:nvSpPr>
        <p:spPr>
          <a:xfrm>
            <a:off x="11050492" y="186200"/>
            <a:ext cx="951200" cy="2743200"/>
          </a:xfrm>
          <a:prstGeom prst="cube">
            <a:avLst>
              <a:gd name="adj" fmla="val 77711"/>
            </a:avLst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06060699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Shape 56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38</a:t>
            </a:fld>
            <a:endParaRPr/>
          </a:p>
        </p:txBody>
      </p:sp>
      <p:sp>
        <p:nvSpPr>
          <p:cNvPr id="569" name="Shape 569"/>
          <p:cNvSpPr txBox="1"/>
          <p:nvPr/>
        </p:nvSpPr>
        <p:spPr>
          <a:xfrm>
            <a:off x="352167" y="279300"/>
            <a:ext cx="4019600" cy="9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000"/>
              <a:t>Examples time:</a:t>
            </a:r>
            <a:endParaRPr sz="4000"/>
          </a:p>
        </p:txBody>
      </p:sp>
      <p:sp>
        <p:nvSpPr>
          <p:cNvPr id="570" name="Shape 570"/>
          <p:cNvSpPr txBox="1"/>
          <p:nvPr/>
        </p:nvSpPr>
        <p:spPr>
          <a:xfrm>
            <a:off x="270400" y="1724367"/>
            <a:ext cx="8742800" cy="14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000"/>
              <a:t>Input volume: </a:t>
            </a:r>
            <a:r>
              <a:rPr lang="en" sz="4000" b="1">
                <a:solidFill>
                  <a:srgbClr val="0000FF"/>
                </a:solidFill>
              </a:rPr>
              <a:t>32x32</a:t>
            </a:r>
            <a:r>
              <a:rPr lang="en" sz="4000" b="1"/>
              <a:t>x3</a:t>
            </a:r>
            <a:endParaRPr sz="4000" b="1"/>
          </a:p>
          <a:p>
            <a:r>
              <a:rPr lang="en" sz="4000">
                <a:solidFill>
                  <a:srgbClr val="FF0000"/>
                </a:solidFill>
              </a:rPr>
              <a:t>10</a:t>
            </a:r>
            <a:r>
              <a:rPr lang="en" sz="4000"/>
              <a:t> </a:t>
            </a:r>
            <a:r>
              <a:rPr lang="en" sz="4000">
                <a:solidFill>
                  <a:srgbClr val="FF00FF"/>
                </a:solidFill>
              </a:rPr>
              <a:t>5x5</a:t>
            </a:r>
            <a:r>
              <a:rPr lang="en" sz="4000"/>
              <a:t> filters with stride </a:t>
            </a:r>
            <a:r>
              <a:rPr lang="en" sz="4000">
                <a:solidFill>
                  <a:srgbClr val="38761D"/>
                </a:solidFill>
              </a:rPr>
              <a:t>1</a:t>
            </a:r>
            <a:r>
              <a:rPr lang="en" sz="4000"/>
              <a:t>, pad </a:t>
            </a:r>
            <a:r>
              <a:rPr lang="en" sz="4000">
                <a:solidFill>
                  <a:srgbClr val="9900FF"/>
                </a:solidFill>
              </a:rPr>
              <a:t>2</a:t>
            </a:r>
            <a:endParaRPr sz="4000">
              <a:solidFill>
                <a:srgbClr val="9900FF"/>
              </a:solidFill>
            </a:endParaRPr>
          </a:p>
          <a:p>
            <a:endParaRPr sz="4000"/>
          </a:p>
          <a:p>
            <a:r>
              <a:rPr lang="en" sz="4000"/>
              <a:t>Output volume size: </a:t>
            </a:r>
            <a:endParaRPr sz="4000"/>
          </a:p>
          <a:p>
            <a:r>
              <a:rPr lang="en" sz="4000"/>
              <a:t>(</a:t>
            </a:r>
            <a:r>
              <a:rPr lang="en" sz="4000">
                <a:solidFill>
                  <a:srgbClr val="0000FF"/>
                </a:solidFill>
              </a:rPr>
              <a:t>32</a:t>
            </a:r>
            <a:r>
              <a:rPr lang="en" sz="4000"/>
              <a:t>+2*</a:t>
            </a:r>
            <a:r>
              <a:rPr lang="en" sz="4000">
                <a:solidFill>
                  <a:srgbClr val="9900FF"/>
                </a:solidFill>
              </a:rPr>
              <a:t>2</a:t>
            </a:r>
            <a:r>
              <a:rPr lang="en" sz="4000">
                <a:solidFill>
                  <a:schemeClr val="dk1"/>
                </a:solidFill>
              </a:rPr>
              <a:t>-</a:t>
            </a:r>
            <a:r>
              <a:rPr lang="en" sz="4000">
                <a:solidFill>
                  <a:srgbClr val="FF00FF"/>
                </a:solidFill>
              </a:rPr>
              <a:t>5</a:t>
            </a:r>
            <a:r>
              <a:rPr lang="en" sz="4000"/>
              <a:t>)/</a:t>
            </a:r>
            <a:r>
              <a:rPr lang="en" sz="4000">
                <a:solidFill>
                  <a:srgbClr val="38761D"/>
                </a:solidFill>
              </a:rPr>
              <a:t>1</a:t>
            </a:r>
            <a:r>
              <a:rPr lang="en" sz="4000"/>
              <a:t>+1 = 32 spatially, so</a:t>
            </a:r>
            <a:endParaRPr sz="4000"/>
          </a:p>
          <a:p>
            <a:r>
              <a:rPr lang="en" sz="4000" b="1"/>
              <a:t>32x32x</a:t>
            </a:r>
            <a:r>
              <a:rPr lang="en" sz="4000" b="1">
                <a:solidFill>
                  <a:srgbClr val="FF0000"/>
                </a:solidFill>
              </a:rPr>
              <a:t>10</a:t>
            </a:r>
            <a:endParaRPr sz="4000" b="1">
              <a:solidFill>
                <a:srgbClr val="FF0000"/>
              </a:solidFill>
            </a:endParaRPr>
          </a:p>
        </p:txBody>
      </p:sp>
      <p:sp>
        <p:nvSpPr>
          <p:cNvPr id="571" name="Shape 571"/>
          <p:cNvSpPr/>
          <p:nvPr/>
        </p:nvSpPr>
        <p:spPr>
          <a:xfrm>
            <a:off x="8752540" y="186200"/>
            <a:ext cx="951200" cy="2743200"/>
          </a:xfrm>
          <a:prstGeom prst="cube">
            <a:avLst>
              <a:gd name="adj" fmla="val 77711"/>
            </a:avLst>
          </a:prstGeom>
          <a:solidFill>
            <a:srgbClr val="F4CCCC">
              <a:alpha val="51920"/>
            </a:srgbClr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572" name="Shape 572"/>
          <p:cNvCxnSpPr/>
          <p:nvPr/>
        </p:nvCxnSpPr>
        <p:spPr>
          <a:xfrm>
            <a:off x="9847161" y="1458012"/>
            <a:ext cx="982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573" name="Shape 573"/>
          <p:cNvSpPr/>
          <p:nvPr/>
        </p:nvSpPr>
        <p:spPr>
          <a:xfrm>
            <a:off x="11050492" y="186200"/>
            <a:ext cx="951200" cy="2743200"/>
          </a:xfrm>
          <a:prstGeom prst="cube">
            <a:avLst>
              <a:gd name="adj" fmla="val 77711"/>
            </a:avLst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58402974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Shape 57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39</a:t>
            </a:fld>
            <a:endParaRPr/>
          </a:p>
        </p:txBody>
      </p:sp>
      <p:sp>
        <p:nvSpPr>
          <p:cNvPr id="579" name="Shape 579"/>
          <p:cNvSpPr txBox="1"/>
          <p:nvPr/>
        </p:nvSpPr>
        <p:spPr>
          <a:xfrm>
            <a:off x="352167" y="279300"/>
            <a:ext cx="4019600" cy="9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000"/>
              <a:t>Examples time:</a:t>
            </a:r>
            <a:endParaRPr sz="4000"/>
          </a:p>
        </p:txBody>
      </p:sp>
      <p:sp>
        <p:nvSpPr>
          <p:cNvPr id="580" name="Shape 580"/>
          <p:cNvSpPr txBox="1"/>
          <p:nvPr/>
        </p:nvSpPr>
        <p:spPr>
          <a:xfrm>
            <a:off x="270400" y="1724367"/>
            <a:ext cx="8643600" cy="14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000"/>
              <a:t>Input volume: </a:t>
            </a:r>
            <a:r>
              <a:rPr lang="en" sz="4000" b="1"/>
              <a:t>32x32x3</a:t>
            </a:r>
            <a:endParaRPr sz="4000" b="1"/>
          </a:p>
          <a:p>
            <a:r>
              <a:rPr lang="en" sz="4000"/>
              <a:t>10 5x5 filters with stride 1, pad 2</a:t>
            </a:r>
            <a:endParaRPr sz="4000"/>
          </a:p>
          <a:p>
            <a:endParaRPr sz="4000"/>
          </a:p>
          <a:p>
            <a:r>
              <a:rPr lang="en" sz="4000"/>
              <a:t>Number of parameters in this layer?</a:t>
            </a:r>
            <a:endParaRPr sz="4000"/>
          </a:p>
        </p:txBody>
      </p:sp>
      <p:sp>
        <p:nvSpPr>
          <p:cNvPr id="581" name="Shape 581"/>
          <p:cNvSpPr/>
          <p:nvPr/>
        </p:nvSpPr>
        <p:spPr>
          <a:xfrm>
            <a:off x="8752540" y="186200"/>
            <a:ext cx="951200" cy="2743200"/>
          </a:xfrm>
          <a:prstGeom prst="cube">
            <a:avLst>
              <a:gd name="adj" fmla="val 77711"/>
            </a:avLst>
          </a:prstGeom>
          <a:solidFill>
            <a:srgbClr val="F4CCCC">
              <a:alpha val="51920"/>
            </a:srgbClr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582" name="Shape 582"/>
          <p:cNvCxnSpPr/>
          <p:nvPr/>
        </p:nvCxnSpPr>
        <p:spPr>
          <a:xfrm>
            <a:off x="9847161" y="1458012"/>
            <a:ext cx="982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583" name="Shape 583"/>
          <p:cNvSpPr/>
          <p:nvPr/>
        </p:nvSpPr>
        <p:spPr>
          <a:xfrm>
            <a:off x="11050492" y="186200"/>
            <a:ext cx="951200" cy="2743200"/>
          </a:xfrm>
          <a:prstGeom prst="cube">
            <a:avLst>
              <a:gd name="adj" fmla="val 77711"/>
            </a:avLst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20839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4</a:t>
            </a:fld>
            <a:endParaRPr/>
          </a:p>
        </p:txBody>
      </p:sp>
      <p:sp>
        <p:nvSpPr>
          <p:cNvPr id="106" name="Shape 106"/>
          <p:cNvSpPr txBox="1"/>
          <p:nvPr/>
        </p:nvSpPr>
        <p:spPr>
          <a:xfrm>
            <a:off x="227767" y="-556933"/>
            <a:ext cx="11830400" cy="23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endParaRPr sz="64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algn="ctr"/>
            <a:r>
              <a:rPr lang="en" sz="6400">
                <a:latin typeface="Helvetica Neue"/>
                <a:ea typeface="Helvetica Neue"/>
                <a:cs typeface="Helvetica Neue"/>
                <a:sym typeface="Helvetica Neue"/>
              </a:rPr>
              <a:t>Convolutional Neural Networks</a:t>
            </a:r>
            <a:endParaRPr sz="64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algn="ctr"/>
            <a:endParaRPr sz="64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07" name="Shape 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6485" y="2271567"/>
            <a:ext cx="9639300" cy="26543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Shape 108"/>
          <p:cNvSpPr txBox="1"/>
          <p:nvPr/>
        </p:nvSpPr>
        <p:spPr>
          <a:xfrm>
            <a:off x="8872167" y="5614433"/>
            <a:ext cx="3186000" cy="4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i="1"/>
              <a:t>[LeNet-5, LeCun 1980]</a:t>
            </a:r>
            <a:endParaRPr sz="2400" i="1"/>
          </a:p>
        </p:txBody>
      </p:sp>
    </p:spTree>
    <p:extLst>
      <p:ext uri="{BB962C8B-B14F-4D97-AF65-F5344CB8AC3E}">
        <p14:creationId xmlns:p14="http://schemas.microsoft.com/office/powerpoint/2010/main" val="206949245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Shape 58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40</a:t>
            </a:fld>
            <a:endParaRPr/>
          </a:p>
        </p:txBody>
      </p:sp>
      <p:sp>
        <p:nvSpPr>
          <p:cNvPr id="589" name="Shape 589"/>
          <p:cNvSpPr txBox="1"/>
          <p:nvPr/>
        </p:nvSpPr>
        <p:spPr>
          <a:xfrm>
            <a:off x="352167" y="279300"/>
            <a:ext cx="4019600" cy="9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000"/>
              <a:t>Examples time:</a:t>
            </a:r>
            <a:endParaRPr sz="4000"/>
          </a:p>
        </p:txBody>
      </p:sp>
      <p:sp>
        <p:nvSpPr>
          <p:cNvPr id="590" name="Shape 590"/>
          <p:cNvSpPr txBox="1"/>
          <p:nvPr/>
        </p:nvSpPr>
        <p:spPr>
          <a:xfrm>
            <a:off x="270400" y="1724367"/>
            <a:ext cx="11488000" cy="14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000"/>
              <a:t>Input volume: </a:t>
            </a:r>
            <a:r>
              <a:rPr lang="en" sz="4000" b="1">
                <a:solidFill>
                  <a:srgbClr val="0000FF"/>
                </a:solidFill>
              </a:rPr>
              <a:t>32x32</a:t>
            </a:r>
            <a:r>
              <a:rPr lang="en" sz="4000" b="1"/>
              <a:t>x</a:t>
            </a:r>
            <a:r>
              <a:rPr lang="en" sz="4000" b="1">
                <a:solidFill>
                  <a:srgbClr val="FF9900"/>
                </a:solidFill>
              </a:rPr>
              <a:t>3</a:t>
            </a:r>
            <a:endParaRPr sz="4000" b="1">
              <a:solidFill>
                <a:srgbClr val="FF9900"/>
              </a:solidFill>
            </a:endParaRPr>
          </a:p>
          <a:p>
            <a:r>
              <a:rPr lang="en" sz="4000">
                <a:solidFill>
                  <a:srgbClr val="FF0000"/>
                </a:solidFill>
              </a:rPr>
              <a:t>10</a:t>
            </a:r>
            <a:r>
              <a:rPr lang="en" sz="4000">
                <a:solidFill>
                  <a:srgbClr val="FF00FF"/>
                </a:solidFill>
              </a:rPr>
              <a:t> 5x5</a:t>
            </a:r>
            <a:r>
              <a:rPr lang="en" sz="4000"/>
              <a:t> filters with stride 1, pad 2</a:t>
            </a:r>
            <a:endParaRPr sz="4000"/>
          </a:p>
          <a:p>
            <a:endParaRPr sz="4000"/>
          </a:p>
          <a:p>
            <a:r>
              <a:rPr lang="en" sz="4000"/>
              <a:t>Number of parameters in this layer?</a:t>
            </a:r>
            <a:endParaRPr sz="4000"/>
          </a:p>
          <a:p>
            <a:r>
              <a:rPr lang="en" sz="4000"/>
              <a:t>each filter has </a:t>
            </a:r>
            <a:r>
              <a:rPr lang="en" sz="4000">
                <a:solidFill>
                  <a:srgbClr val="FF00FF"/>
                </a:solidFill>
              </a:rPr>
              <a:t>5*5</a:t>
            </a:r>
            <a:r>
              <a:rPr lang="en" sz="4000"/>
              <a:t>*</a:t>
            </a:r>
            <a:r>
              <a:rPr lang="en" sz="4000">
                <a:solidFill>
                  <a:srgbClr val="FF9900"/>
                </a:solidFill>
              </a:rPr>
              <a:t>3</a:t>
            </a:r>
            <a:r>
              <a:rPr lang="en" sz="4000"/>
              <a:t> + 1 = </a:t>
            </a:r>
            <a:r>
              <a:rPr lang="en" sz="4000">
                <a:solidFill>
                  <a:srgbClr val="38761D"/>
                </a:solidFill>
              </a:rPr>
              <a:t>76</a:t>
            </a:r>
            <a:r>
              <a:rPr lang="en" sz="4000"/>
              <a:t> params      </a:t>
            </a:r>
            <a:r>
              <a:rPr lang="en" sz="2667"/>
              <a:t>(+1 for bias)</a:t>
            </a:r>
            <a:endParaRPr sz="2667"/>
          </a:p>
          <a:p>
            <a:r>
              <a:rPr lang="en" sz="4000"/>
              <a:t>=&gt; </a:t>
            </a:r>
            <a:r>
              <a:rPr lang="en" sz="4000">
                <a:solidFill>
                  <a:srgbClr val="38761D"/>
                </a:solidFill>
              </a:rPr>
              <a:t>76</a:t>
            </a:r>
            <a:r>
              <a:rPr lang="en" sz="4000"/>
              <a:t>*</a:t>
            </a:r>
            <a:r>
              <a:rPr lang="en" sz="4000">
                <a:solidFill>
                  <a:srgbClr val="FF0000"/>
                </a:solidFill>
              </a:rPr>
              <a:t>10</a:t>
            </a:r>
            <a:r>
              <a:rPr lang="en" sz="4000"/>
              <a:t> = </a:t>
            </a:r>
            <a:r>
              <a:rPr lang="en" sz="4000" b="1"/>
              <a:t>760</a:t>
            </a:r>
            <a:endParaRPr sz="4000" b="1"/>
          </a:p>
        </p:txBody>
      </p:sp>
      <p:sp>
        <p:nvSpPr>
          <p:cNvPr id="591" name="Shape 591"/>
          <p:cNvSpPr/>
          <p:nvPr/>
        </p:nvSpPr>
        <p:spPr>
          <a:xfrm>
            <a:off x="8752540" y="186200"/>
            <a:ext cx="951200" cy="2743200"/>
          </a:xfrm>
          <a:prstGeom prst="cube">
            <a:avLst>
              <a:gd name="adj" fmla="val 77711"/>
            </a:avLst>
          </a:prstGeom>
          <a:solidFill>
            <a:srgbClr val="F4CCCC">
              <a:alpha val="51920"/>
            </a:srgbClr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592" name="Shape 592"/>
          <p:cNvCxnSpPr/>
          <p:nvPr/>
        </p:nvCxnSpPr>
        <p:spPr>
          <a:xfrm>
            <a:off x="9847161" y="1458012"/>
            <a:ext cx="982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593" name="Shape 593"/>
          <p:cNvSpPr/>
          <p:nvPr/>
        </p:nvSpPr>
        <p:spPr>
          <a:xfrm>
            <a:off x="11050492" y="186200"/>
            <a:ext cx="951200" cy="2743200"/>
          </a:xfrm>
          <a:prstGeom prst="cube">
            <a:avLst>
              <a:gd name="adj" fmla="val 77711"/>
            </a:avLst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10577741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Shape 59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41</a:t>
            </a:fld>
            <a:endParaRPr/>
          </a:p>
        </p:txBody>
      </p:sp>
      <p:pic>
        <p:nvPicPr>
          <p:cNvPr id="599" name="Shape 5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7485" y="677567"/>
            <a:ext cx="10223500" cy="4953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187563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Shape 60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42</a:t>
            </a:fld>
            <a:endParaRPr/>
          </a:p>
        </p:txBody>
      </p:sp>
      <p:pic>
        <p:nvPicPr>
          <p:cNvPr id="605" name="Shape 6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7485" y="677567"/>
            <a:ext cx="10223500" cy="4953000"/>
          </a:xfrm>
          <a:prstGeom prst="rect">
            <a:avLst/>
          </a:prstGeom>
          <a:noFill/>
          <a:ln>
            <a:noFill/>
          </a:ln>
        </p:spPr>
      </p:pic>
      <p:sp>
        <p:nvSpPr>
          <p:cNvPr id="606" name="Shape 606"/>
          <p:cNvSpPr txBox="1"/>
          <p:nvPr/>
        </p:nvSpPr>
        <p:spPr>
          <a:xfrm>
            <a:off x="6247900" y="120467"/>
            <a:ext cx="6388800" cy="31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solidFill>
                  <a:srgbClr val="FF0000"/>
                </a:solidFill>
              </a:rPr>
              <a:t>Common settings:</a:t>
            </a:r>
            <a:endParaRPr sz="2400">
              <a:solidFill>
                <a:srgbClr val="FF0000"/>
              </a:solidFill>
            </a:endParaRPr>
          </a:p>
          <a:p>
            <a:endParaRPr sz="2400">
              <a:solidFill>
                <a:srgbClr val="FF0000"/>
              </a:solidFill>
            </a:endParaRPr>
          </a:p>
          <a:p>
            <a:r>
              <a:rPr lang="en" sz="2400">
                <a:solidFill>
                  <a:srgbClr val="FF0000"/>
                </a:solidFill>
              </a:rPr>
              <a:t>K = (powers of 2, e.g. 32, 64, 128, 512)</a:t>
            </a:r>
            <a:endParaRPr sz="2400">
              <a:solidFill>
                <a:srgbClr val="FF0000"/>
              </a:solidFill>
            </a:endParaRPr>
          </a:p>
          <a:p>
            <a:pPr marL="609585" indent="-457189">
              <a:buClr>
                <a:srgbClr val="FF0000"/>
              </a:buClr>
              <a:buSzPts val="1800"/>
              <a:buChar char="-"/>
            </a:pPr>
            <a:r>
              <a:rPr lang="en" sz="2400">
                <a:solidFill>
                  <a:srgbClr val="FF0000"/>
                </a:solidFill>
              </a:rPr>
              <a:t>F = 3, S = 1, P = 1</a:t>
            </a:r>
            <a:endParaRPr sz="2400">
              <a:solidFill>
                <a:srgbClr val="FF0000"/>
              </a:solidFill>
            </a:endParaRPr>
          </a:p>
          <a:p>
            <a:pPr marL="609585" indent="-457189">
              <a:buClr>
                <a:srgbClr val="FF0000"/>
              </a:buClr>
              <a:buSzPts val="1800"/>
              <a:buChar char="-"/>
            </a:pPr>
            <a:r>
              <a:rPr lang="en" sz="2400">
                <a:solidFill>
                  <a:srgbClr val="FF0000"/>
                </a:solidFill>
              </a:rPr>
              <a:t>F = 5, S = 1, P = 2</a:t>
            </a:r>
            <a:endParaRPr sz="2400">
              <a:solidFill>
                <a:srgbClr val="FF0000"/>
              </a:solidFill>
            </a:endParaRPr>
          </a:p>
          <a:p>
            <a:pPr marL="609585" indent="-457189">
              <a:buClr>
                <a:srgbClr val="FF0000"/>
              </a:buClr>
              <a:buSzPts val="1800"/>
              <a:buChar char="-"/>
            </a:pPr>
            <a:r>
              <a:rPr lang="en" sz="2400">
                <a:solidFill>
                  <a:srgbClr val="FF0000"/>
                </a:solidFill>
              </a:rPr>
              <a:t>F = 5, S = 2, P = ? (whatever fits)</a:t>
            </a:r>
            <a:endParaRPr sz="2400">
              <a:solidFill>
                <a:srgbClr val="FF0000"/>
              </a:solidFill>
            </a:endParaRPr>
          </a:p>
          <a:p>
            <a:pPr marL="609585" indent="-457189">
              <a:buClr>
                <a:srgbClr val="FF0000"/>
              </a:buClr>
              <a:buSzPts val="1800"/>
              <a:buChar char="-"/>
            </a:pPr>
            <a:r>
              <a:rPr lang="en" sz="2400">
                <a:solidFill>
                  <a:srgbClr val="FF0000"/>
                </a:solidFill>
              </a:rPr>
              <a:t>F = 1, S = 1, P = 0</a:t>
            </a:r>
            <a:endParaRPr sz="2400">
              <a:solidFill>
                <a:srgbClr val="FF0000"/>
              </a:solidFill>
            </a:endParaRPr>
          </a:p>
        </p:txBody>
      </p:sp>
      <p:sp>
        <p:nvSpPr>
          <p:cNvPr id="607" name="Shape 607"/>
          <p:cNvSpPr/>
          <p:nvPr/>
        </p:nvSpPr>
        <p:spPr>
          <a:xfrm>
            <a:off x="1935067" y="1894000"/>
            <a:ext cx="3954800" cy="12360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</p:spTree>
    <p:extLst>
      <p:ext uri="{BB962C8B-B14F-4D97-AF65-F5344CB8AC3E}">
        <p14:creationId xmlns:p14="http://schemas.microsoft.com/office/powerpoint/2010/main" val="75252222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Shape 61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43</a:t>
            </a:fld>
            <a:endParaRPr/>
          </a:p>
        </p:txBody>
      </p:sp>
      <p:sp>
        <p:nvSpPr>
          <p:cNvPr id="613" name="Shape 613"/>
          <p:cNvSpPr txBox="1"/>
          <p:nvPr/>
        </p:nvSpPr>
        <p:spPr>
          <a:xfrm>
            <a:off x="512967" y="250533"/>
            <a:ext cx="11333200" cy="126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/>
              <a:t>(btw, 1x1 convolution layers make perfect sense)</a:t>
            </a:r>
            <a:endParaRPr sz="3200"/>
          </a:p>
        </p:txBody>
      </p:sp>
      <p:sp>
        <p:nvSpPr>
          <p:cNvPr id="614" name="Shape 614"/>
          <p:cNvSpPr/>
          <p:nvPr/>
        </p:nvSpPr>
        <p:spPr>
          <a:xfrm>
            <a:off x="691900" y="1466300"/>
            <a:ext cx="2248000" cy="3603600"/>
          </a:xfrm>
          <a:prstGeom prst="cube">
            <a:avLst>
              <a:gd name="adj" fmla="val 41438"/>
            </a:avLst>
          </a:prstGeom>
          <a:solidFill>
            <a:srgbClr val="C9DAF8">
              <a:alpha val="42690"/>
            </a:srgbClr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15" name="Shape 615"/>
          <p:cNvSpPr txBox="1"/>
          <p:nvPr/>
        </p:nvSpPr>
        <p:spPr>
          <a:xfrm>
            <a:off x="1030900" y="5021933"/>
            <a:ext cx="644000" cy="4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/>
              <a:t>64</a:t>
            </a:r>
            <a:endParaRPr sz="2400"/>
          </a:p>
        </p:txBody>
      </p:sp>
      <p:sp>
        <p:nvSpPr>
          <p:cNvPr id="616" name="Shape 616"/>
          <p:cNvSpPr txBox="1"/>
          <p:nvPr/>
        </p:nvSpPr>
        <p:spPr>
          <a:xfrm>
            <a:off x="2409333" y="4503100"/>
            <a:ext cx="644000" cy="4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/>
              <a:t>56</a:t>
            </a:r>
            <a:endParaRPr sz="2400"/>
          </a:p>
        </p:txBody>
      </p:sp>
      <p:sp>
        <p:nvSpPr>
          <p:cNvPr id="617" name="Shape 617"/>
          <p:cNvSpPr txBox="1"/>
          <p:nvPr/>
        </p:nvSpPr>
        <p:spPr>
          <a:xfrm>
            <a:off x="2946967" y="2588551"/>
            <a:ext cx="644000" cy="4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/>
              <a:t>56</a:t>
            </a:r>
            <a:endParaRPr sz="2400"/>
          </a:p>
        </p:txBody>
      </p:sp>
      <p:cxnSp>
        <p:nvCxnSpPr>
          <p:cNvPr id="618" name="Shape 618"/>
          <p:cNvCxnSpPr/>
          <p:nvPr/>
        </p:nvCxnSpPr>
        <p:spPr>
          <a:xfrm>
            <a:off x="4509367" y="3304500"/>
            <a:ext cx="20756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619" name="Shape 619"/>
          <p:cNvSpPr txBox="1"/>
          <p:nvPr/>
        </p:nvSpPr>
        <p:spPr>
          <a:xfrm>
            <a:off x="4580967" y="2283767"/>
            <a:ext cx="2374000" cy="5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/>
              <a:t>1x1 CONV</a:t>
            </a:r>
            <a:endParaRPr sz="2400"/>
          </a:p>
          <a:p>
            <a:r>
              <a:rPr lang="en" sz="2400"/>
              <a:t>with 32 filters</a:t>
            </a:r>
            <a:endParaRPr sz="2400"/>
          </a:p>
        </p:txBody>
      </p:sp>
      <p:sp>
        <p:nvSpPr>
          <p:cNvPr id="620" name="Shape 620"/>
          <p:cNvSpPr/>
          <p:nvPr/>
        </p:nvSpPr>
        <p:spPr>
          <a:xfrm>
            <a:off x="7587600" y="1466300"/>
            <a:ext cx="1532400" cy="3603600"/>
          </a:xfrm>
          <a:prstGeom prst="cube">
            <a:avLst>
              <a:gd name="adj" fmla="val 49731"/>
            </a:avLst>
          </a:prstGeom>
          <a:solidFill>
            <a:srgbClr val="C9DAF8">
              <a:alpha val="42690"/>
            </a:srgbClr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21" name="Shape 621"/>
          <p:cNvSpPr txBox="1"/>
          <p:nvPr/>
        </p:nvSpPr>
        <p:spPr>
          <a:xfrm>
            <a:off x="7617200" y="5021933"/>
            <a:ext cx="644000" cy="4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/>
              <a:t>32</a:t>
            </a:r>
            <a:endParaRPr sz="2400"/>
          </a:p>
        </p:txBody>
      </p:sp>
      <p:sp>
        <p:nvSpPr>
          <p:cNvPr id="622" name="Shape 622"/>
          <p:cNvSpPr txBox="1"/>
          <p:nvPr/>
        </p:nvSpPr>
        <p:spPr>
          <a:xfrm>
            <a:off x="8894033" y="4604700"/>
            <a:ext cx="644000" cy="4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/>
              <a:t>56</a:t>
            </a:r>
            <a:endParaRPr sz="2400"/>
          </a:p>
        </p:txBody>
      </p:sp>
      <p:sp>
        <p:nvSpPr>
          <p:cNvPr id="623" name="Shape 623"/>
          <p:cNvSpPr txBox="1"/>
          <p:nvPr/>
        </p:nvSpPr>
        <p:spPr>
          <a:xfrm>
            <a:off x="9395467" y="2827217"/>
            <a:ext cx="644000" cy="4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/>
              <a:t>56</a:t>
            </a:r>
            <a:endParaRPr sz="2400"/>
          </a:p>
        </p:txBody>
      </p:sp>
      <p:sp>
        <p:nvSpPr>
          <p:cNvPr id="624" name="Shape 624"/>
          <p:cNvSpPr txBox="1"/>
          <p:nvPr/>
        </p:nvSpPr>
        <p:spPr>
          <a:xfrm>
            <a:off x="4043767" y="3327767"/>
            <a:ext cx="3805600" cy="8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solidFill>
                  <a:srgbClr val="0000FF"/>
                </a:solidFill>
              </a:rPr>
              <a:t>(each filter has size 1x1x64, and performs a 64-dimensional dot product)</a:t>
            </a:r>
            <a:endParaRPr sz="240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095440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Shape 62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44</a:t>
            </a:fld>
            <a:endParaRPr/>
          </a:p>
        </p:txBody>
      </p:sp>
      <p:pic>
        <p:nvPicPr>
          <p:cNvPr id="630" name="Shape 6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35270" y="222067"/>
            <a:ext cx="7811068" cy="575233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631" name="Shape 631"/>
          <p:cNvSpPr txBox="1"/>
          <p:nvPr/>
        </p:nvSpPr>
        <p:spPr>
          <a:xfrm>
            <a:off x="169200" y="103467"/>
            <a:ext cx="3595200" cy="12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/>
              <a:t>Example: CONV layer in Torch</a:t>
            </a:r>
            <a:endParaRPr sz="3200"/>
          </a:p>
        </p:txBody>
      </p:sp>
      <p:pic>
        <p:nvPicPr>
          <p:cNvPr id="632" name="Shape 632"/>
          <p:cNvPicPr preferRelativeResize="0"/>
          <p:nvPr/>
        </p:nvPicPr>
        <p:blipFill rotWithShape="1">
          <a:blip r:embed="rId4">
            <a:alphaModFix/>
          </a:blip>
          <a:srcRect r="53384" b="50438"/>
          <a:stretch/>
        </p:blipFill>
        <p:spPr>
          <a:xfrm>
            <a:off x="111584" y="4063200"/>
            <a:ext cx="3710432" cy="19112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pic>
    </p:spTree>
    <p:extLst>
      <p:ext uri="{BB962C8B-B14F-4D97-AF65-F5344CB8AC3E}">
        <p14:creationId xmlns:p14="http://schemas.microsoft.com/office/powerpoint/2010/main" val="84960292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Shape 63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45</a:t>
            </a:fld>
            <a:endParaRPr/>
          </a:p>
        </p:txBody>
      </p:sp>
      <p:sp>
        <p:nvSpPr>
          <p:cNvPr id="638" name="Shape 638"/>
          <p:cNvSpPr txBox="1"/>
          <p:nvPr/>
        </p:nvSpPr>
        <p:spPr>
          <a:xfrm>
            <a:off x="169200" y="103467"/>
            <a:ext cx="3595200" cy="12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/>
              <a:t>Example: CONV layer in Caffe</a:t>
            </a:r>
            <a:endParaRPr sz="3200"/>
          </a:p>
        </p:txBody>
      </p:sp>
      <p:pic>
        <p:nvPicPr>
          <p:cNvPr id="639" name="Shape 6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86767" y="956967"/>
            <a:ext cx="8077200" cy="439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0" name="Shape 640"/>
          <p:cNvPicPr preferRelativeResize="0"/>
          <p:nvPr/>
        </p:nvPicPr>
        <p:blipFill rotWithShape="1">
          <a:blip r:embed="rId4">
            <a:alphaModFix/>
          </a:blip>
          <a:srcRect r="53384" b="50438"/>
          <a:stretch/>
        </p:blipFill>
        <p:spPr>
          <a:xfrm>
            <a:off x="111584" y="4063200"/>
            <a:ext cx="3710432" cy="19112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pic>
    </p:spTree>
    <p:extLst>
      <p:ext uri="{BB962C8B-B14F-4D97-AF65-F5344CB8AC3E}">
        <p14:creationId xmlns:p14="http://schemas.microsoft.com/office/powerpoint/2010/main" val="90822789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Shape 64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46</a:t>
            </a:fld>
            <a:endParaRPr/>
          </a:p>
        </p:txBody>
      </p:sp>
      <p:sp>
        <p:nvSpPr>
          <p:cNvPr id="646" name="Shape 646"/>
          <p:cNvSpPr txBox="1"/>
          <p:nvPr/>
        </p:nvSpPr>
        <p:spPr>
          <a:xfrm>
            <a:off x="169200" y="103467"/>
            <a:ext cx="3595200" cy="12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/>
              <a:t>Example: CONV layer in Lasagne</a:t>
            </a:r>
            <a:endParaRPr sz="3200"/>
          </a:p>
        </p:txBody>
      </p:sp>
      <p:pic>
        <p:nvPicPr>
          <p:cNvPr id="647" name="Shape 647"/>
          <p:cNvPicPr preferRelativeResize="0"/>
          <p:nvPr/>
        </p:nvPicPr>
        <p:blipFill rotWithShape="1">
          <a:blip r:embed="rId3">
            <a:alphaModFix/>
          </a:blip>
          <a:srcRect b="5678"/>
          <a:stretch/>
        </p:blipFill>
        <p:spPr>
          <a:xfrm>
            <a:off x="5819934" y="42296"/>
            <a:ext cx="4858017" cy="6081533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648" name="Shape 648"/>
          <p:cNvPicPr preferRelativeResize="0"/>
          <p:nvPr/>
        </p:nvPicPr>
        <p:blipFill rotWithShape="1">
          <a:blip r:embed="rId4">
            <a:alphaModFix/>
          </a:blip>
          <a:srcRect r="53384" b="50438"/>
          <a:stretch/>
        </p:blipFill>
        <p:spPr>
          <a:xfrm>
            <a:off x="111584" y="4063200"/>
            <a:ext cx="3710432" cy="19112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pic>
    </p:spTree>
    <p:extLst>
      <p:ext uri="{BB962C8B-B14F-4D97-AF65-F5344CB8AC3E}">
        <p14:creationId xmlns:p14="http://schemas.microsoft.com/office/powerpoint/2010/main" val="37612802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Shape 65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47</a:t>
            </a:fld>
            <a:endParaRPr/>
          </a:p>
        </p:txBody>
      </p:sp>
      <p:sp>
        <p:nvSpPr>
          <p:cNvPr id="654" name="Shape 654"/>
          <p:cNvSpPr txBox="1"/>
          <p:nvPr/>
        </p:nvSpPr>
        <p:spPr>
          <a:xfrm>
            <a:off x="454700" y="200900"/>
            <a:ext cx="11092400" cy="12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/>
              <a:t>The brain/neuron view of CONV Layer</a:t>
            </a:r>
            <a:endParaRPr sz="3200"/>
          </a:p>
        </p:txBody>
      </p:sp>
      <p:sp>
        <p:nvSpPr>
          <p:cNvPr id="655" name="Shape 655"/>
          <p:cNvSpPr/>
          <p:nvPr/>
        </p:nvSpPr>
        <p:spPr>
          <a:xfrm>
            <a:off x="883933" y="3052967"/>
            <a:ext cx="376400" cy="1085200"/>
          </a:xfrm>
          <a:prstGeom prst="cube">
            <a:avLst>
              <a:gd name="adj" fmla="val 53382"/>
            </a:avLst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56" name="Shape 656"/>
          <p:cNvSpPr/>
          <p:nvPr/>
        </p:nvSpPr>
        <p:spPr>
          <a:xfrm>
            <a:off x="3012267" y="3407367"/>
            <a:ext cx="376400" cy="376400"/>
          </a:xfrm>
          <a:prstGeom prst="ellipse">
            <a:avLst/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657" name="Shape 657"/>
          <p:cNvCxnSpPr>
            <a:endCxn id="656" idx="2"/>
          </p:cNvCxnSpPr>
          <p:nvPr/>
        </p:nvCxnSpPr>
        <p:spPr>
          <a:xfrm rot="10800000" flipH="1">
            <a:off x="1026267" y="3595567"/>
            <a:ext cx="1986000" cy="5320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658" name="Shape 658"/>
          <p:cNvCxnSpPr>
            <a:endCxn id="656" idx="2"/>
          </p:cNvCxnSpPr>
          <p:nvPr/>
        </p:nvCxnSpPr>
        <p:spPr>
          <a:xfrm>
            <a:off x="1052267" y="3279167"/>
            <a:ext cx="1960000" cy="3164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659" name="Shape 659"/>
          <p:cNvCxnSpPr>
            <a:endCxn id="656" idx="2"/>
          </p:cNvCxnSpPr>
          <p:nvPr/>
        </p:nvCxnSpPr>
        <p:spPr>
          <a:xfrm>
            <a:off x="1233867" y="3079967"/>
            <a:ext cx="1778400" cy="5156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660" name="Shape 660"/>
          <p:cNvCxnSpPr>
            <a:endCxn id="656" idx="2"/>
          </p:cNvCxnSpPr>
          <p:nvPr/>
        </p:nvCxnSpPr>
        <p:spPr>
          <a:xfrm rot="10800000" flipH="1">
            <a:off x="1268667" y="3595567"/>
            <a:ext cx="1743600" cy="3328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61" name="Shape 661"/>
          <p:cNvSpPr txBox="1"/>
          <p:nvPr/>
        </p:nvSpPr>
        <p:spPr>
          <a:xfrm>
            <a:off x="1145400" y="4823633"/>
            <a:ext cx="655600" cy="4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/>
              <a:t>32</a:t>
            </a:r>
            <a:endParaRPr sz="2400"/>
          </a:p>
        </p:txBody>
      </p:sp>
      <p:sp>
        <p:nvSpPr>
          <p:cNvPr id="662" name="Shape 662"/>
          <p:cNvSpPr txBox="1"/>
          <p:nvPr/>
        </p:nvSpPr>
        <p:spPr>
          <a:xfrm>
            <a:off x="1631133" y="2059400"/>
            <a:ext cx="655600" cy="3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/>
              <a:t>32</a:t>
            </a:r>
            <a:endParaRPr sz="2400"/>
          </a:p>
        </p:txBody>
      </p:sp>
      <p:sp>
        <p:nvSpPr>
          <p:cNvPr id="663" name="Shape 663"/>
          <p:cNvSpPr txBox="1"/>
          <p:nvPr/>
        </p:nvSpPr>
        <p:spPr>
          <a:xfrm>
            <a:off x="251251" y="5345809"/>
            <a:ext cx="655600" cy="2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/>
              <a:t>3</a:t>
            </a:r>
            <a:endParaRPr sz="2400"/>
          </a:p>
        </p:txBody>
      </p:sp>
      <p:sp>
        <p:nvSpPr>
          <p:cNvPr id="664" name="Shape 664"/>
          <p:cNvSpPr/>
          <p:nvPr/>
        </p:nvSpPr>
        <p:spPr>
          <a:xfrm>
            <a:off x="328567" y="1756967"/>
            <a:ext cx="1275200" cy="3677200"/>
          </a:xfrm>
          <a:prstGeom prst="cube">
            <a:avLst>
              <a:gd name="adj" fmla="val 77711"/>
            </a:avLst>
          </a:prstGeom>
          <a:solidFill>
            <a:srgbClr val="F4CCCC">
              <a:alpha val="51920"/>
            </a:srgbClr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65" name="Shape 665"/>
          <p:cNvSpPr txBox="1"/>
          <p:nvPr/>
        </p:nvSpPr>
        <p:spPr>
          <a:xfrm>
            <a:off x="3339033" y="1193800"/>
            <a:ext cx="4846800" cy="7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>
                <a:solidFill>
                  <a:srgbClr val="FF0000"/>
                </a:solidFill>
              </a:rPr>
              <a:t>32x32x3 image</a:t>
            </a:r>
            <a:endParaRPr sz="3200">
              <a:solidFill>
                <a:srgbClr val="FF0000"/>
              </a:solidFill>
            </a:endParaRPr>
          </a:p>
          <a:p>
            <a:r>
              <a:rPr lang="en" sz="3200">
                <a:solidFill>
                  <a:srgbClr val="0000FF"/>
                </a:solidFill>
              </a:rPr>
              <a:t>5x5x3 filter</a:t>
            </a:r>
            <a:endParaRPr sz="3200">
              <a:solidFill>
                <a:srgbClr val="0000FF"/>
              </a:solidFill>
            </a:endParaRPr>
          </a:p>
        </p:txBody>
      </p:sp>
      <p:cxnSp>
        <p:nvCxnSpPr>
          <p:cNvPr id="666" name="Shape 666"/>
          <p:cNvCxnSpPr/>
          <p:nvPr/>
        </p:nvCxnSpPr>
        <p:spPr>
          <a:xfrm flipH="1">
            <a:off x="1830933" y="1516167"/>
            <a:ext cx="1312400" cy="3108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67" name="Shape 667"/>
          <p:cNvCxnSpPr/>
          <p:nvPr/>
        </p:nvCxnSpPr>
        <p:spPr>
          <a:xfrm flipH="1">
            <a:off x="1416267" y="2160867"/>
            <a:ext cx="1865200" cy="725200"/>
          </a:xfrm>
          <a:prstGeom prst="straightConnector1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68" name="Shape 668"/>
          <p:cNvCxnSpPr/>
          <p:nvPr/>
        </p:nvCxnSpPr>
        <p:spPr>
          <a:xfrm rot="10800000">
            <a:off x="3465600" y="3991267"/>
            <a:ext cx="380000" cy="7024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669" name="Shape 669"/>
          <p:cNvSpPr txBox="1"/>
          <p:nvPr/>
        </p:nvSpPr>
        <p:spPr>
          <a:xfrm>
            <a:off x="3822567" y="4444433"/>
            <a:ext cx="6124800" cy="14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b="1"/>
              <a:t>1 number: </a:t>
            </a:r>
            <a:endParaRPr sz="2400" b="1"/>
          </a:p>
          <a:p>
            <a:r>
              <a:rPr lang="en" sz="2400"/>
              <a:t>the result of taking a dot product between the filter and this part of the image</a:t>
            </a:r>
            <a:endParaRPr sz="2400"/>
          </a:p>
          <a:p>
            <a:r>
              <a:rPr lang="en" sz="2400"/>
              <a:t>(i.e. 5*5*3 = 75-dimensional dot product)</a:t>
            </a: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02079582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Shape 67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48</a:t>
            </a:fld>
            <a:endParaRPr/>
          </a:p>
        </p:txBody>
      </p:sp>
      <p:sp>
        <p:nvSpPr>
          <p:cNvPr id="675" name="Shape 675"/>
          <p:cNvSpPr txBox="1"/>
          <p:nvPr/>
        </p:nvSpPr>
        <p:spPr>
          <a:xfrm>
            <a:off x="454700" y="200900"/>
            <a:ext cx="11092400" cy="12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/>
              <a:t>The brain/neuron view of CONV Layer</a:t>
            </a:r>
            <a:endParaRPr sz="3200"/>
          </a:p>
        </p:txBody>
      </p:sp>
      <p:sp>
        <p:nvSpPr>
          <p:cNvPr id="676" name="Shape 676"/>
          <p:cNvSpPr/>
          <p:nvPr/>
        </p:nvSpPr>
        <p:spPr>
          <a:xfrm>
            <a:off x="883933" y="3052967"/>
            <a:ext cx="376400" cy="1085200"/>
          </a:xfrm>
          <a:prstGeom prst="cube">
            <a:avLst>
              <a:gd name="adj" fmla="val 53382"/>
            </a:avLst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77" name="Shape 677"/>
          <p:cNvSpPr/>
          <p:nvPr/>
        </p:nvSpPr>
        <p:spPr>
          <a:xfrm>
            <a:off x="3012267" y="3407367"/>
            <a:ext cx="376400" cy="376400"/>
          </a:xfrm>
          <a:prstGeom prst="ellipse">
            <a:avLst/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678" name="Shape 678"/>
          <p:cNvCxnSpPr>
            <a:endCxn id="677" idx="2"/>
          </p:cNvCxnSpPr>
          <p:nvPr/>
        </p:nvCxnSpPr>
        <p:spPr>
          <a:xfrm rot="10800000" flipH="1">
            <a:off x="1026267" y="3595567"/>
            <a:ext cx="1986000" cy="5320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679" name="Shape 679"/>
          <p:cNvCxnSpPr>
            <a:endCxn id="677" idx="2"/>
          </p:cNvCxnSpPr>
          <p:nvPr/>
        </p:nvCxnSpPr>
        <p:spPr>
          <a:xfrm>
            <a:off x="1052267" y="3279167"/>
            <a:ext cx="1960000" cy="3164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680" name="Shape 680"/>
          <p:cNvCxnSpPr>
            <a:endCxn id="677" idx="2"/>
          </p:cNvCxnSpPr>
          <p:nvPr/>
        </p:nvCxnSpPr>
        <p:spPr>
          <a:xfrm>
            <a:off x="1233867" y="3079967"/>
            <a:ext cx="1778400" cy="5156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681" name="Shape 681"/>
          <p:cNvCxnSpPr>
            <a:endCxn id="677" idx="2"/>
          </p:cNvCxnSpPr>
          <p:nvPr/>
        </p:nvCxnSpPr>
        <p:spPr>
          <a:xfrm rot="10800000" flipH="1">
            <a:off x="1268667" y="3595567"/>
            <a:ext cx="1743600" cy="3328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82" name="Shape 682"/>
          <p:cNvSpPr txBox="1"/>
          <p:nvPr/>
        </p:nvSpPr>
        <p:spPr>
          <a:xfrm>
            <a:off x="1145400" y="4823633"/>
            <a:ext cx="655600" cy="4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/>
              <a:t>32</a:t>
            </a:r>
            <a:endParaRPr sz="2400"/>
          </a:p>
        </p:txBody>
      </p:sp>
      <p:sp>
        <p:nvSpPr>
          <p:cNvPr id="683" name="Shape 683"/>
          <p:cNvSpPr txBox="1"/>
          <p:nvPr/>
        </p:nvSpPr>
        <p:spPr>
          <a:xfrm>
            <a:off x="1631133" y="2059400"/>
            <a:ext cx="655600" cy="3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/>
              <a:t>32</a:t>
            </a:r>
            <a:endParaRPr sz="2400"/>
          </a:p>
        </p:txBody>
      </p:sp>
      <p:sp>
        <p:nvSpPr>
          <p:cNvPr id="684" name="Shape 684"/>
          <p:cNvSpPr txBox="1"/>
          <p:nvPr/>
        </p:nvSpPr>
        <p:spPr>
          <a:xfrm>
            <a:off x="251251" y="5345809"/>
            <a:ext cx="655600" cy="2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/>
              <a:t>3</a:t>
            </a:r>
            <a:endParaRPr sz="2400"/>
          </a:p>
        </p:txBody>
      </p:sp>
      <p:sp>
        <p:nvSpPr>
          <p:cNvPr id="685" name="Shape 685"/>
          <p:cNvSpPr/>
          <p:nvPr/>
        </p:nvSpPr>
        <p:spPr>
          <a:xfrm>
            <a:off x="328567" y="1756967"/>
            <a:ext cx="1275200" cy="3677200"/>
          </a:xfrm>
          <a:prstGeom prst="cube">
            <a:avLst>
              <a:gd name="adj" fmla="val 77711"/>
            </a:avLst>
          </a:prstGeom>
          <a:solidFill>
            <a:srgbClr val="F4CCCC">
              <a:alpha val="51920"/>
            </a:srgbClr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86" name="Shape 686"/>
          <p:cNvSpPr txBox="1"/>
          <p:nvPr/>
        </p:nvSpPr>
        <p:spPr>
          <a:xfrm>
            <a:off x="3339033" y="1193800"/>
            <a:ext cx="4846800" cy="7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>
                <a:solidFill>
                  <a:srgbClr val="FF0000"/>
                </a:solidFill>
              </a:rPr>
              <a:t>32x32x3 image</a:t>
            </a:r>
            <a:endParaRPr sz="3200">
              <a:solidFill>
                <a:srgbClr val="FF0000"/>
              </a:solidFill>
            </a:endParaRPr>
          </a:p>
          <a:p>
            <a:r>
              <a:rPr lang="en" sz="3200">
                <a:solidFill>
                  <a:srgbClr val="0000FF"/>
                </a:solidFill>
              </a:rPr>
              <a:t>5x5x3 filter</a:t>
            </a:r>
            <a:endParaRPr sz="3200">
              <a:solidFill>
                <a:srgbClr val="0000FF"/>
              </a:solidFill>
            </a:endParaRPr>
          </a:p>
        </p:txBody>
      </p:sp>
      <p:cxnSp>
        <p:nvCxnSpPr>
          <p:cNvPr id="687" name="Shape 687"/>
          <p:cNvCxnSpPr/>
          <p:nvPr/>
        </p:nvCxnSpPr>
        <p:spPr>
          <a:xfrm flipH="1">
            <a:off x="1830933" y="1516167"/>
            <a:ext cx="1312400" cy="3108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88" name="Shape 688"/>
          <p:cNvCxnSpPr/>
          <p:nvPr/>
        </p:nvCxnSpPr>
        <p:spPr>
          <a:xfrm flipH="1">
            <a:off x="1416267" y="2160867"/>
            <a:ext cx="1865200" cy="725200"/>
          </a:xfrm>
          <a:prstGeom prst="straightConnector1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89" name="Shape 689"/>
          <p:cNvCxnSpPr/>
          <p:nvPr/>
        </p:nvCxnSpPr>
        <p:spPr>
          <a:xfrm rot="10800000">
            <a:off x="3465600" y="3991267"/>
            <a:ext cx="380000" cy="7024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690" name="Shape 690"/>
          <p:cNvSpPr txBox="1"/>
          <p:nvPr/>
        </p:nvSpPr>
        <p:spPr>
          <a:xfrm>
            <a:off x="3822567" y="4444433"/>
            <a:ext cx="6124800" cy="14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b="1"/>
              <a:t>1 number: </a:t>
            </a:r>
            <a:endParaRPr sz="2400" b="1"/>
          </a:p>
          <a:p>
            <a:r>
              <a:rPr lang="en" sz="2400"/>
              <a:t>the result of taking a dot product between the filter and this part of the image</a:t>
            </a:r>
            <a:endParaRPr sz="2400"/>
          </a:p>
          <a:p>
            <a:r>
              <a:rPr lang="en" sz="2400"/>
              <a:t>(i.e. 5*5*3 = 75-dimensional dot product)</a:t>
            </a:r>
            <a:endParaRPr sz="2400"/>
          </a:p>
        </p:txBody>
      </p:sp>
      <p:pic>
        <p:nvPicPr>
          <p:cNvPr id="691" name="Shape 6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24501" y="1416900"/>
            <a:ext cx="4242412" cy="2420533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692" name="Shape 692"/>
          <p:cNvSpPr txBox="1"/>
          <p:nvPr/>
        </p:nvSpPr>
        <p:spPr>
          <a:xfrm>
            <a:off x="7507633" y="3804400"/>
            <a:ext cx="3976000" cy="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solidFill>
                  <a:srgbClr val="38761D"/>
                </a:solidFill>
              </a:rPr>
              <a:t>It’s just a neuron with local connectivity... </a:t>
            </a:r>
            <a:endParaRPr sz="2400">
              <a:solidFill>
                <a:srgbClr val="38761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013841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Shape 69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49</a:t>
            </a:fld>
            <a:endParaRPr/>
          </a:p>
        </p:txBody>
      </p:sp>
      <p:sp>
        <p:nvSpPr>
          <p:cNvPr id="698" name="Shape 698"/>
          <p:cNvSpPr txBox="1"/>
          <p:nvPr/>
        </p:nvSpPr>
        <p:spPr>
          <a:xfrm>
            <a:off x="454700" y="200900"/>
            <a:ext cx="11092400" cy="12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/>
              <a:t>The brain/neuron view of CONV Layer</a:t>
            </a:r>
            <a:endParaRPr sz="3200"/>
          </a:p>
        </p:txBody>
      </p:sp>
      <p:sp>
        <p:nvSpPr>
          <p:cNvPr id="699" name="Shape 699"/>
          <p:cNvSpPr/>
          <p:nvPr/>
        </p:nvSpPr>
        <p:spPr>
          <a:xfrm>
            <a:off x="883933" y="3052967"/>
            <a:ext cx="376400" cy="1085200"/>
          </a:xfrm>
          <a:prstGeom prst="cube">
            <a:avLst>
              <a:gd name="adj" fmla="val 53382"/>
            </a:avLst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700" name="Shape 700"/>
          <p:cNvSpPr/>
          <p:nvPr/>
        </p:nvSpPr>
        <p:spPr>
          <a:xfrm>
            <a:off x="3012267" y="3407367"/>
            <a:ext cx="376400" cy="376400"/>
          </a:xfrm>
          <a:prstGeom prst="ellipse">
            <a:avLst/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701" name="Shape 701"/>
          <p:cNvCxnSpPr>
            <a:endCxn id="700" idx="2"/>
          </p:cNvCxnSpPr>
          <p:nvPr/>
        </p:nvCxnSpPr>
        <p:spPr>
          <a:xfrm rot="10800000" flipH="1">
            <a:off x="1026267" y="3595567"/>
            <a:ext cx="1986000" cy="5320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02" name="Shape 702"/>
          <p:cNvCxnSpPr>
            <a:endCxn id="700" idx="2"/>
          </p:cNvCxnSpPr>
          <p:nvPr/>
        </p:nvCxnSpPr>
        <p:spPr>
          <a:xfrm>
            <a:off x="1052267" y="3279167"/>
            <a:ext cx="1960000" cy="3164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03" name="Shape 703"/>
          <p:cNvCxnSpPr>
            <a:endCxn id="700" idx="2"/>
          </p:cNvCxnSpPr>
          <p:nvPr/>
        </p:nvCxnSpPr>
        <p:spPr>
          <a:xfrm>
            <a:off x="1233867" y="3079967"/>
            <a:ext cx="1778400" cy="5156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04" name="Shape 704"/>
          <p:cNvCxnSpPr>
            <a:endCxn id="700" idx="2"/>
          </p:cNvCxnSpPr>
          <p:nvPr/>
        </p:nvCxnSpPr>
        <p:spPr>
          <a:xfrm rot="10800000" flipH="1">
            <a:off x="1268667" y="3595567"/>
            <a:ext cx="1743600" cy="3328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705" name="Shape 705"/>
          <p:cNvSpPr txBox="1"/>
          <p:nvPr/>
        </p:nvSpPr>
        <p:spPr>
          <a:xfrm>
            <a:off x="1145400" y="4823633"/>
            <a:ext cx="655600" cy="4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/>
              <a:t>32</a:t>
            </a:r>
            <a:endParaRPr sz="2400"/>
          </a:p>
        </p:txBody>
      </p:sp>
      <p:sp>
        <p:nvSpPr>
          <p:cNvPr id="706" name="Shape 706"/>
          <p:cNvSpPr txBox="1"/>
          <p:nvPr/>
        </p:nvSpPr>
        <p:spPr>
          <a:xfrm>
            <a:off x="1631133" y="2059400"/>
            <a:ext cx="655600" cy="3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/>
              <a:t>32</a:t>
            </a:r>
            <a:endParaRPr sz="2400"/>
          </a:p>
        </p:txBody>
      </p:sp>
      <p:sp>
        <p:nvSpPr>
          <p:cNvPr id="707" name="Shape 707"/>
          <p:cNvSpPr txBox="1"/>
          <p:nvPr/>
        </p:nvSpPr>
        <p:spPr>
          <a:xfrm>
            <a:off x="251251" y="5345809"/>
            <a:ext cx="655600" cy="2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/>
              <a:t>3</a:t>
            </a:r>
            <a:endParaRPr sz="2400"/>
          </a:p>
        </p:txBody>
      </p:sp>
      <p:sp>
        <p:nvSpPr>
          <p:cNvPr id="708" name="Shape 708"/>
          <p:cNvSpPr/>
          <p:nvPr/>
        </p:nvSpPr>
        <p:spPr>
          <a:xfrm>
            <a:off x="328567" y="1756967"/>
            <a:ext cx="1275200" cy="3677200"/>
          </a:xfrm>
          <a:prstGeom prst="cube">
            <a:avLst>
              <a:gd name="adj" fmla="val 77711"/>
            </a:avLst>
          </a:prstGeom>
          <a:solidFill>
            <a:srgbClr val="F4CCCC">
              <a:alpha val="51920"/>
            </a:srgbClr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709" name="Shape 7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35667" y="325200"/>
            <a:ext cx="3039499" cy="17342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710" name="Shape 710"/>
          <p:cNvSpPr txBox="1"/>
          <p:nvPr/>
        </p:nvSpPr>
        <p:spPr>
          <a:xfrm>
            <a:off x="4874667" y="3079967"/>
            <a:ext cx="7483200" cy="23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solidFill>
                  <a:srgbClr val="38761D"/>
                </a:solidFill>
              </a:rPr>
              <a:t>An activation map is a 28x28 sheet of neuron outputs:</a:t>
            </a:r>
            <a:endParaRPr sz="2400">
              <a:solidFill>
                <a:srgbClr val="38761D"/>
              </a:solidFill>
            </a:endParaRPr>
          </a:p>
          <a:p>
            <a:pPr marL="609585" indent="-457189">
              <a:buClr>
                <a:srgbClr val="38761D"/>
              </a:buClr>
              <a:buSzPts val="1800"/>
              <a:buAutoNum type="arabicPeriod"/>
            </a:pPr>
            <a:r>
              <a:rPr lang="en" sz="2400">
                <a:solidFill>
                  <a:srgbClr val="38761D"/>
                </a:solidFill>
              </a:rPr>
              <a:t>Each is connected to a small region in the input</a:t>
            </a:r>
            <a:endParaRPr sz="2400">
              <a:solidFill>
                <a:srgbClr val="38761D"/>
              </a:solidFill>
            </a:endParaRPr>
          </a:p>
          <a:p>
            <a:pPr marL="609585" indent="-457189">
              <a:buClr>
                <a:srgbClr val="38761D"/>
              </a:buClr>
              <a:buSzPts val="1800"/>
              <a:buAutoNum type="arabicPeriod"/>
            </a:pPr>
            <a:r>
              <a:rPr lang="en" sz="2400">
                <a:solidFill>
                  <a:srgbClr val="38761D"/>
                </a:solidFill>
              </a:rPr>
              <a:t>All of them share parameters</a:t>
            </a:r>
            <a:endParaRPr sz="2400">
              <a:solidFill>
                <a:srgbClr val="38761D"/>
              </a:solidFill>
            </a:endParaRPr>
          </a:p>
          <a:p>
            <a:endParaRPr sz="2400">
              <a:solidFill>
                <a:srgbClr val="38761D"/>
              </a:solidFill>
            </a:endParaRPr>
          </a:p>
          <a:p>
            <a:r>
              <a:rPr lang="en" sz="2400">
                <a:solidFill>
                  <a:srgbClr val="0000FF"/>
                </a:solidFill>
              </a:rPr>
              <a:t>“5x5 filter” -&gt; “5x5 receptive field for each neuron”</a:t>
            </a:r>
            <a:endParaRPr sz="2400">
              <a:solidFill>
                <a:srgbClr val="0000FF"/>
              </a:solidFill>
            </a:endParaRPr>
          </a:p>
        </p:txBody>
      </p:sp>
      <p:sp>
        <p:nvSpPr>
          <p:cNvPr id="711" name="Shape 711"/>
          <p:cNvSpPr/>
          <p:nvPr/>
        </p:nvSpPr>
        <p:spPr>
          <a:xfrm>
            <a:off x="2724867" y="1756967"/>
            <a:ext cx="951200" cy="3677200"/>
          </a:xfrm>
          <a:prstGeom prst="cube">
            <a:avLst>
              <a:gd name="adj" fmla="val 77711"/>
            </a:avLst>
          </a:prstGeom>
          <a:solidFill>
            <a:srgbClr val="C9DAF8">
              <a:alpha val="42690"/>
            </a:srgbClr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712" name="Shape 712"/>
          <p:cNvSpPr txBox="1"/>
          <p:nvPr/>
        </p:nvSpPr>
        <p:spPr>
          <a:xfrm>
            <a:off x="3282133" y="4897700"/>
            <a:ext cx="731600" cy="4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/>
              <a:t>28</a:t>
            </a:r>
            <a:endParaRPr sz="3200"/>
          </a:p>
        </p:txBody>
      </p:sp>
      <p:sp>
        <p:nvSpPr>
          <p:cNvPr id="713" name="Shape 713"/>
          <p:cNvSpPr txBox="1"/>
          <p:nvPr/>
        </p:nvSpPr>
        <p:spPr>
          <a:xfrm>
            <a:off x="3688533" y="3068900"/>
            <a:ext cx="731600" cy="4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/>
              <a:t>28</a:t>
            </a:r>
            <a:endParaRPr sz="3200"/>
          </a:p>
        </p:txBody>
      </p:sp>
    </p:spTree>
    <p:extLst>
      <p:ext uri="{BB962C8B-B14F-4D97-AF65-F5344CB8AC3E}">
        <p14:creationId xmlns:p14="http://schemas.microsoft.com/office/powerpoint/2010/main" val="9306225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5</a:t>
            </a:fld>
            <a:endParaRPr/>
          </a:p>
        </p:txBody>
      </p:sp>
      <p:sp>
        <p:nvSpPr>
          <p:cNvPr id="114" name="Shape 114"/>
          <p:cNvSpPr txBox="1"/>
          <p:nvPr/>
        </p:nvSpPr>
        <p:spPr>
          <a:xfrm>
            <a:off x="226667" y="119300"/>
            <a:ext cx="4764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000"/>
              <a:t>A bit of history:</a:t>
            </a:r>
            <a:endParaRPr sz="4000"/>
          </a:p>
          <a:p>
            <a:endParaRPr sz="4000"/>
          </a:p>
          <a:p>
            <a:r>
              <a:rPr lang="en" sz="4000" b="1"/>
              <a:t>Hubel &amp; Wiesel</a:t>
            </a:r>
            <a:r>
              <a:rPr lang="en" sz="4000"/>
              <a:t>,</a:t>
            </a:r>
            <a:endParaRPr sz="4000"/>
          </a:p>
          <a:p>
            <a:r>
              <a:rPr lang="en" sz="4000"/>
              <a:t>1959</a:t>
            </a:r>
            <a:endParaRPr sz="4000"/>
          </a:p>
          <a:p>
            <a:r>
              <a:rPr lang="en" sz="2400"/>
              <a:t>RECEPTIVE FIELDS OF SINGLE NEURONES IN</a:t>
            </a:r>
            <a:endParaRPr sz="2400"/>
          </a:p>
          <a:p>
            <a:r>
              <a:rPr lang="en" sz="2400"/>
              <a:t>THE CAT'S STRIATE CORTEX</a:t>
            </a:r>
            <a:endParaRPr sz="4000"/>
          </a:p>
          <a:p>
            <a:r>
              <a:rPr lang="en" sz="4000"/>
              <a:t>1962</a:t>
            </a:r>
            <a:endParaRPr sz="4000"/>
          </a:p>
          <a:p>
            <a:r>
              <a:rPr lang="en" sz="2400"/>
              <a:t>RECEPTIVE FIELDS, BINOCULAR INTERACTION</a:t>
            </a:r>
            <a:endParaRPr sz="2400"/>
          </a:p>
          <a:p>
            <a:r>
              <a:rPr lang="en" sz="2400"/>
              <a:t>AND FUNCTIONAL ARCHITECTURE IN</a:t>
            </a:r>
            <a:endParaRPr sz="2400"/>
          </a:p>
          <a:p>
            <a:r>
              <a:rPr lang="en" sz="2400"/>
              <a:t>THE CAT'S VISUAL CORTEX</a:t>
            </a:r>
            <a:endParaRPr sz="2400"/>
          </a:p>
          <a:p>
            <a:r>
              <a:rPr lang="en" sz="4000"/>
              <a:t>1968...</a:t>
            </a:r>
            <a:endParaRPr sz="4000"/>
          </a:p>
          <a:p>
            <a:endParaRPr sz="4000"/>
          </a:p>
        </p:txBody>
      </p:sp>
      <p:cxnSp>
        <p:nvCxnSpPr>
          <p:cNvPr id="115" name="Shape 115"/>
          <p:cNvCxnSpPr/>
          <p:nvPr/>
        </p:nvCxnSpPr>
        <p:spPr>
          <a:xfrm>
            <a:off x="4881667" y="0"/>
            <a:ext cx="0" cy="61568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none" w="lg" len="lg"/>
          </a:ln>
        </p:spPr>
      </p:cxnSp>
      <p:pic>
        <p:nvPicPr>
          <p:cNvPr id="116" name="Shape 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69700" y="119300"/>
            <a:ext cx="3849368" cy="254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Shape 1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94900" y="2833933"/>
            <a:ext cx="6038533" cy="32244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6541767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Shape 71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50</a:t>
            </a:fld>
            <a:endParaRPr/>
          </a:p>
        </p:txBody>
      </p:sp>
      <p:sp>
        <p:nvSpPr>
          <p:cNvPr id="719" name="Shape 719"/>
          <p:cNvSpPr txBox="1"/>
          <p:nvPr/>
        </p:nvSpPr>
        <p:spPr>
          <a:xfrm>
            <a:off x="454700" y="200900"/>
            <a:ext cx="11092400" cy="12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/>
              <a:t>The brain/neuron view of CONV Layer</a:t>
            </a:r>
            <a:endParaRPr sz="3200"/>
          </a:p>
        </p:txBody>
      </p:sp>
      <p:sp>
        <p:nvSpPr>
          <p:cNvPr id="720" name="Shape 720"/>
          <p:cNvSpPr/>
          <p:nvPr/>
        </p:nvSpPr>
        <p:spPr>
          <a:xfrm>
            <a:off x="883933" y="3052967"/>
            <a:ext cx="376400" cy="1085200"/>
          </a:xfrm>
          <a:prstGeom prst="cube">
            <a:avLst>
              <a:gd name="adj" fmla="val 53382"/>
            </a:avLst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721" name="Shape 721"/>
          <p:cNvSpPr txBox="1"/>
          <p:nvPr/>
        </p:nvSpPr>
        <p:spPr>
          <a:xfrm>
            <a:off x="1145400" y="4823633"/>
            <a:ext cx="655600" cy="4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/>
              <a:t>32</a:t>
            </a:r>
            <a:endParaRPr sz="2400"/>
          </a:p>
        </p:txBody>
      </p:sp>
      <p:sp>
        <p:nvSpPr>
          <p:cNvPr id="722" name="Shape 722"/>
          <p:cNvSpPr txBox="1"/>
          <p:nvPr/>
        </p:nvSpPr>
        <p:spPr>
          <a:xfrm>
            <a:off x="1631133" y="2059400"/>
            <a:ext cx="655600" cy="3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/>
              <a:t>32</a:t>
            </a:r>
            <a:endParaRPr sz="2400"/>
          </a:p>
        </p:txBody>
      </p:sp>
      <p:sp>
        <p:nvSpPr>
          <p:cNvPr id="723" name="Shape 723"/>
          <p:cNvSpPr txBox="1"/>
          <p:nvPr/>
        </p:nvSpPr>
        <p:spPr>
          <a:xfrm>
            <a:off x="251251" y="5345809"/>
            <a:ext cx="655600" cy="2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/>
              <a:t>3</a:t>
            </a:r>
            <a:endParaRPr sz="2400"/>
          </a:p>
        </p:txBody>
      </p:sp>
      <p:sp>
        <p:nvSpPr>
          <p:cNvPr id="724" name="Shape 724"/>
          <p:cNvSpPr/>
          <p:nvPr/>
        </p:nvSpPr>
        <p:spPr>
          <a:xfrm>
            <a:off x="328567" y="1756967"/>
            <a:ext cx="1275200" cy="3677200"/>
          </a:xfrm>
          <a:prstGeom prst="cube">
            <a:avLst>
              <a:gd name="adj" fmla="val 77711"/>
            </a:avLst>
          </a:prstGeom>
          <a:solidFill>
            <a:srgbClr val="F4CCCC">
              <a:alpha val="51920"/>
            </a:srgbClr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725" name="Shape 7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35667" y="325200"/>
            <a:ext cx="3039499" cy="17342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726" name="Shape 726"/>
          <p:cNvSpPr/>
          <p:nvPr/>
        </p:nvSpPr>
        <p:spPr>
          <a:xfrm>
            <a:off x="3005656" y="3084339"/>
            <a:ext cx="2703600" cy="826800"/>
          </a:xfrm>
          <a:prstGeom prst="cube">
            <a:avLst>
              <a:gd name="adj" fmla="val 25000"/>
            </a:avLst>
          </a:prstGeom>
          <a:solidFill>
            <a:srgbClr val="C9DAF8">
              <a:alpha val="42690"/>
            </a:srgbClr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727" name="Shape 727"/>
          <p:cNvSpPr/>
          <p:nvPr/>
        </p:nvSpPr>
        <p:spPr>
          <a:xfrm>
            <a:off x="3005656" y="3382400"/>
            <a:ext cx="376400" cy="376400"/>
          </a:xfrm>
          <a:prstGeom prst="ellipse">
            <a:avLst/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728" name="Shape 728"/>
          <p:cNvSpPr/>
          <p:nvPr/>
        </p:nvSpPr>
        <p:spPr>
          <a:xfrm>
            <a:off x="3513656" y="3382400"/>
            <a:ext cx="376400" cy="376400"/>
          </a:xfrm>
          <a:prstGeom prst="ellipse">
            <a:avLst/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729" name="Shape 729"/>
          <p:cNvSpPr/>
          <p:nvPr/>
        </p:nvSpPr>
        <p:spPr>
          <a:xfrm>
            <a:off x="4021656" y="3382400"/>
            <a:ext cx="376400" cy="376400"/>
          </a:xfrm>
          <a:prstGeom prst="ellipse">
            <a:avLst/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730" name="Shape 730"/>
          <p:cNvSpPr/>
          <p:nvPr/>
        </p:nvSpPr>
        <p:spPr>
          <a:xfrm>
            <a:off x="4529656" y="3382400"/>
            <a:ext cx="376400" cy="376400"/>
          </a:xfrm>
          <a:prstGeom prst="ellipse">
            <a:avLst/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731" name="Shape 731"/>
          <p:cNvSpPr/>
          <p:nvPr/>
        </p:nvSpPr>
        <p:spPr>
          <a:xfrm>
            <a:off x="5037656" y="3382400"/>
            <a:ext cx="376400" cy="376400"/>
          </a:xfrm>
          <a:prstGeom prst="ellipse">
            <a:avLst/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732" name="Shape 732"/>
          <p:cNvSpPr/>
          <p:nvPr/>
        </p:nvSpPr>
        <p:spPr>
          <a:xfrm>
            <a:off x="2334489" y="1762800"/>
            <a:ext cx="3800800" cy="3800800"/>
          </a:xfrm>
          <a:prstGeom prst="cube">
            <a:avLst>
              <a:gd name="adj" fmla="val 25000"/>
            </a:avLst>
          </a:prstGeom>
          <a:solidFill>
            <a:srgbClr val="C9DAF8">
              <a:alpha val="42690"/>
            </a:srgbClr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733" name="Shape 733"/>
          <p:cNvSpPr txBox="1"/>
          <p:nvPr/>
        </p:nvSpPr>
        <p:spPr>
          <a:xfrm>
            <a:off x="6297300" y="2866367"/>
            <a:ext cx="731600" cy="4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/>
              <a:t>28</a:t>
            </a:r>
            <a:endParaRPr sz="3200"/>
          </a:p>
        </p:txBody>
      </p:sp>
      <p:sp>
        <p:nvSpPr>
          <p:cNvPr id="734" name="Shape 734"/>
          <p:cNvSpPr txBox="1"/>
          <p:nvPr/>
        </p:nvSpPr>
        <p:spPr>
          <a:xfrm>
            <a:off x="5730200" y="4823633"/>
            <a:ext cx="731600" cy="4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/>
              <a:t>28</a:t>
            </a:r>
            <a:endParaRPr sz="3200"/>
          </a:p>
        </p:txBody>
      </p:sp>
      <p:sp>
        <p:nvSpPr>
          <p:cNvPr id="735" name="Shape 735"/>
          <p:cNvSpPr txBox="1"/>
          <p:nvPr/>
        </p:nvSpPr>
        <p:spPr>
          <a:xfrm>
            <a:off x="7699700" y="2713400"/>
            <a:ext cx="4510000" cy="30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/>
              <a:t>E.g. with 5 filters,</a:t>
            </a:r>
            <a:endParaRPr sz="2400"/>
          </a:p>
          <a:p>
            <a:r>
              <a:rPr lang="en" sz="2400"/>
              <a:t>CONV layer consists of neurons arranged in a 3D grid</a:t>
            </a:r>
            <a:endParaRPr sz="2400"/>
          </a:p>
          <a:p>
            <a:r>
              <a:rPr lang="en" sz="2400"/>
              <a:t>(28x28x5)</a:t>
            </a:r>
            <a:endParaRPr sz="2400"/>
          </a:p>
          <a:p>
            <a:endParaRPr sz="2400"/>
          </a:p>
          <a:p>
            <a:r>
              <a:rPr lang="en" sz="2400"/>
              <a:t>There will be 5 different neurons all looking at the same region in the input volume</a:t>
            </a:r>
            <a:endParaRPr sz="2400"/>
          </a:p>
        </p:txBody>
      </p:sp>
      <p:sp>
        <p:nvSpPr>
          <p:cNvPr id="736" name="Shape 736"/>
          <p:cNvSpPr txBox="1"/>
          <p:nvPr/>
        </p:nvSpPr>
        <p:spPr>
          <a:xfrm>
            <a:off x="3475651" y="5462009"/>
            <a:ext cx="655600" cy="2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/>
              <a:t>5</a:t>
            </a: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03595926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Shape 74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51</a:t>
            </a:fld>
            <a:endParaRPr/>
          </a:p>
        </p:txBody>
      </p:sp>
      <p:pic>
        <p:nvPicPr>
          <p:cNvPr id="742" name="Shape 7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325527"/>
            <a:ext cx="12191999" cy="5838559"/>
          </a:xfrm>
          <a:prstGeom prst="rect">
            <a:avLst/>
          </a:prstGeom>
          <a:noFill/>
          <a:ln>
            <a:noFill/>
          </a:ln>
        </p:spPr>
      </p:pic>
      <p:sp>
        <p:nvSpPr>
          <p:cNvPr id="743" name="Shape 743"/>
          <p:cNvSpPr txBox="1"/>
          <p:nvPr/>
        </p:nvSpPr>
        <p:spPr>
          <a:xfrm>
            <a:off x="57567" y="-124633"/>
            <a:ext cx="5243600" cy="2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/>
              <a:t>two more layers to go: POOL/FC</a:t>
            </a: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41442660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Shape 74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52</a:t>
            </a:fld>
            <a:endParaRPr/>
          </a:p>
        </p:txBody>
      </p:sp>
      <p:pic>
        <p:nvPicPr>
          <p:cNvPr id="749" name="Shape 7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1268" y="1808167"/>
            <a:ext cx="5329233" cy="4209467"/>
          </a:xfrm>
          <a:prstGeom prst="rect">
            <a:avLst/>
          </a:prstGeom>
          <a:noFill/>
          <a:ln>
            <a:noFill/>
          </a:ln>
        </p:spPr>
      </p:pic>
      <p:sp>
        <p:nvSpPr>
          <p:cNvPr id="750" name="Shape 750"/>
          <p:cNvSpPr txBox="1"/>
          <p:nvPr/>
        </p:nvSpPr>
        <p:spPr>
          <a:xfrm>
            <a:off x="296267" y="48433"/>
            <a:ext cx="11747600" cy="16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000"/>
              <a:t>Pooling layer</a:t>
            </a:r>
            <a:endParaRPr sz="2400"/>
          </a:p>
          <a:p>
            <a:pPr marL="609585" indent="-457189">
              <a:buSzPts val="1800"/>
              <a:buChar char="-"/>
            </a:pPr>
            <a:r>
              <a:rPr lang="en" sz="2400">
                <a:solidFill>
                  <a:schemeClr val="dk1"/>
                </a:solidFill>
              </a:rPr>
              <a:t>makes the representations smaller and more manageable </a:t>
            </a:r>
            <a:endParaRPr sz="2400"/>
          </a:p>
          <a:p>
            <a:pPr marL="609585" indent="-457189">
              <a:buSzPts val="1800"/>
              <a:buChar char="-"/>
            </a:pPr>
            <a:r>
              <a:rPr lang="en" sz="2400"/>
              <a:t>operates over each activation map independently:</a:t>
            </a:r>
            <a:endParaRPr sz="2400"/>
          </a:p>
          <a:p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1672282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Shape 75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53</a:t>
            </a:fld>
            <a:endParaRPr/>
          </a:p>
        </p:txBody>
      </p:sp>
      <p:graphicFrame>
        <p:nvGraphicFramePr>
          <p:cNvPr id="756" name="Shape 756"/>
          <p:cNvGraphicFramePr/>
          <p:nvPr/>
        </p:nvGraphicFramePr>
        <p:xfrm>
          <a:off x="1270000" y="1879600"/>
          <a:ext cx="3231332" cy="3231332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807833"/>
                <a:gridCol w="807833"/>
                <a:gridCol w="807833"/>
                <a:gridCol w="807833"/>
              </a:tblGrid>
              <a:tr h="80783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200"/>
                        <a:t>1</a:t>
                      </a:r>
                      <a:endParaRPr sz="3200"/>
                    </a:p>
                  </a:txBody>
                  <a:tcPr marL="121900" marR="121900" marT="121900" marB="121900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200"/>
                        <a:t>1</a:t>
                      </a:r>
                      <a:endParaRPr sz="3200"/>
                    </a:p>
                  </a:txBody>
                  <a:tcPr marL="121900" marR="121900" marT="121900" marB="121900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200"/>
                        <a:t>2</a:t>
                      </a:r>
                      <a:endParaRPr sz="3200"/>
                    </a:p>
                  </a:txBody>
                  <a:tcPr marL="121900" marR="121900" marT="121900" marB="121900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200"/>
                        <a:t>4</a:t>
                      </a:r>
                      <a:endParaRPr sz="3200"/>
                    </a:p>
                  </a:txBody>
                  <a:tcPr marL="121900" marR="121900" marT="121900" marB="121900">
                    <a:solidFill>
                      <a:srgbClr val="D9EAD3"/>
                    </a:solidFill>
                  </a:tcPr>
                </a:tc>
              </a:tr>
              <a:tr h="80783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200"/>
                        <a:t>5</a:t>
                      </a:r>
                      <a:endParaRPr sz="3200"/>
                    </a:p>
                  </a:txBody>
                  <a:tcPr marL="121900" marR="121900" marT="121900" marB="121900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200"/>
                        <a:t>6</a:t>
                      </a:r>
                      <a:endParaRPr sz="3200"/>
                    </a:p>
                  </a:txBody>
                  <a:tcPr marL="121900" marR="121900" marT="121900" marB="121900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200"/>
                        <a:t>7</a:t>
                      </a:r>
                      <a:endParaRPr sz="3200"/>
                    </a:p>
                  </a:txBody>
                  <a:tcPr marL="121900" marR="121900" marT="121900" marB="121900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200"/>
                        <a:t>8</a:t>
                      </a:r>
                      <a:endParaRPr sz="3200"/>
                    </a:p>
                  </a:txBody>
                  <a:tcPr marL="121900" marR="121900" marT="121900" marB="121900">
                    <a:solidFill>
                      <a:srgbClr val="D9EAD3"/>
                    </a:solidFill>
                  </a:tcPr>
                </a:tc>
              </a:tr>
              <a:tr h="80783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200"/>
                        <a:t>3</a:t>
                      </a:r>
                      <a:endParaRPr sz="3200"/>
                    </a:p>
                  </a:txBody>
                  <a:tcPr marL="121900" marR="121900" marT="121900" marB="121900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200"/>
                        <a:t>2</a:t>
                      </a:r>
                      <a:endParaRPr sz="3200"/>
                    </a:p>
                  </a:txBody>
                  <a:tcPr marL="121900" marR="121900" marT="121900" marB="121900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200"/>
                        <a:t>1</a:t>
                      </a:r>
                      <a:endParaRPr sz="3200"/>
                    </a:p>
                  </a:txBody>
                  <a:tcPr marL="121900" marR="121900" marT="121900" marB="121900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200"/>
                        <a:t>0</a:t>
                      </a:r>
                      <a:endParaRPr sz="3200"/>
                    </a:p>
                  </a:txBody>
                  <a:tcPr marL="121900" marR="121900" marT="121900" marB="121900">
                    <a:solidFill>
                      <a:srgbClr val="C9DAF8"/>
                    </a:solidFill>
                  </a:tcPr>
                </a:tc>
              </a:tr>
              <a:tr h="80783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200"/>
                        <a:t>1</a:t>
                      </a:r>
                      <a:endParaRPr sz="3200"/>
                    </a:p>
                  </a:txBody>
                  <a:tcPr marL="121900" marR="121900" marT="121900" marB="121900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200"/>
                        <a:t>2</a:t>
                      </a:r>
                      <a:endParaRPr sz="3200"/>
                    </a:p>
                  </a:txBody>
                  <a:tcPr marL="121900" marR="121900" marT="121900" marB="121900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200"/>
                        <a:t>3</a:t>
                      </a:r>
                      <a:endParaRPr sz="3200"/>
                    </a:p>
                  </a:txBody>
                  <a:tcPr marL="121900" marR="121900" marT="121900" marB="121900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200"/>
                        <a:t>4</a:t>
                      </a:r>
                      <a:endParaRPr sz="3200"/>
                    </a:p>
                  </a:txBody>
                  <a:tcPr marL="121900" marR="121900" marT="121900" marB="121900">
                    <a:solidFill>
                      <a:srgbClr val="C9DAF8"/>
                    </a:solidFill>
                  </a:tcPr>
                </a:tc>
              </a:tr>
            </a:tbl>
          </a:graphicData>
        </a:graphic>
      </p:graphicFrame>
      <p:sp>
        <p:nvSpPr>
          <p:cNvPr id="757" name="Shape 757"/>
          <p:cNvSpPr txBox="1"/>
          <p:nvPr/>
        </p:nvSpPr>
        <p:spPr>
          <a:xfrm>
            <a:off x="1242467" y="1200167"/>
            <a:ext cx="3489600" cy="75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/>
              <a:t>Single depth slice</a:t>
            </a:r>
            <a:endParaRPr sz="3200"/>
          </a:p>
        </p:txBody>
      </p:sp>
      <p:cxnSp>
        <p:nvCxnSpPr>
          <p:cNvPr id="758" name="Shape 758"/>
          <p:cNvCxnSpPr/>
          <p:nvPr/>
        </p:nvCxnSpPr>
        <p:spPr>
          <a:xfrm rot="10800000">
            <a:off x="857233" y="1919267"/>
            <a:ext cx="0" cy="31520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759" name="Shape 759"/>
          <p:cNvSpPr txBox="1"/>
          <p:nvPr/>
        </p:nvSpPr>
        <p:spPr>
          <a:xfrm>
            <a:off x="370033" y="2085100"/>
            <a:ext cx="519600" cy="6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/>
              <a:t>x</a:t>
            </a:r>
            <a:endParaRPr sz="3200"/>
          </a:p>
        </p:txBody>
      </p:sp>
      <p:cxnSp>
        <p:nvCxnSpPr>
          <p:cNvPr id="760" name="Shape 760"/>
          <p:cNvCxnSpPr/>
          <p:nvPr/>
        </p:nvCxnSpPr>
        <p:spPr>
          <a:xfrm>
            <a:off x="1234667" y="5534233"/>
            <a:ext cx="33020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761" name="Shape 761"/>
          <p:cNvSpPr txBox="1"/>
          <p:nvPr/>
        </p:nvSpPr>
        <p:spPr>
          <a:xfrm>
            <a:off x="3837700" y="5441367"/>
            <a:ext cx="519600" cy="4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/>
              <a:t>y</a:t>
            </a:r>
            <a:endParaRPr sz="3200"/>
          </a:p>
        </p:txBody>
      </p:sp>
      <p:cxnSp>
        <p:nvCxnSpPr>
          <p:cNvPr id="762" name="Shape 762"/>
          <p:cNvCxnSpPr/>
          <p:nvPr/>
        </p:nvCxnSpPr>
        <p:spPr>
          <a:xfrm>
            <a:off x="5004933" y="3495267"/>
            <a:ext cx="27104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763" name="Shape 763"/>
          <p:cNvSpPr txBox="1"/>
          <p:nvPr/>
        </p:nvSpPr>
        <p:spPr>
          <a:xfrm>
            <a:off x="4881700" y="2384700"/>
            <a:ext cx="3567600" cy="9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/>
              <a:t>max pool with 2x2 filters and stride 2</a:t>
            </a:r>
            <a:endParaRPr sz="2400"/>
          </a:p>
        </p:txBody>
      </p:sp>
      <p:graphicFrame>
        <p:nvGraphicFramePr>
          <p:cNvPr id="764" name="Shape 764"/>
          <p:cNvGraphicFramePr/>
          <p:nvPr/>
        </p:nvGraphicFramePr>
        <p:xfrm>
          <a:off x="8829667" y="2635500"/>
          <a:ext cx="1615666" cy="1615666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807833"/>
                <a:gridCol w="807833"/>
              </a:tblGrid>
              <a:tr h="80783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200"/>
                        <a:t>6</a:t>
                      </a:r>
                      <a:endParaRPr sz="3200"/>
                    </a:p>
                  </a:txBody>
                  <a:tcPr marL="121900" marR="121900" marT="121900" marB="121900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200"/>
                        <a:t>8</a:t>
                      </a:r>
                      <a:endParaRPr sz="3200"/>
                    </a:p>
                  </a:txBody>
                  <a:tcPr marL="121900" marR="121900" marT="121900" marB="121900">
                    <a:solidFill>
                      <a:srgbClr val="D9EAD3"/>
                    </a:solidFill>
                  </a:tcPr>
                </a:tc>
              </a:tr>
              <a:tr h="80783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200"/>
                        <a:t>3</a:t>
                      </a:r>
                      <a:endParaRPr sz="3200"/>
                    </a:p>
                  </a:txBody>
                  <a:tcPr marL="121900" marR="121900" marT="121900" marB="121900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200"/>
                        <a:t>4</a:t>
                      </a:r>
                      <a:endParaRPr sz="3200"/>
                    </a:p>
                  </a:txBody>
                  <a:tcPr marL="121900" marR="121900" marT="121900" marB="121900">
                    <a:solidFill>
                      <a:srgbClr val="C9DAF8"/>
                    </a:solidFill>
                  </a:tcPr>
                </a:tc>
              </a:tr>
            </a:tbl>
          </a:graphicData>
        </a:graphic>
      </p:graphicFrame>
      <p:sp>
        <p:nvSpPr>
          <p:cNvPr id="765" name="Shape 765"/>
          <p:cNvSpPr txBox="1"/>
          <p:nvPr/>
        </p:nvSpPr>
        <p:spPr>
          <a:xfrm>
            <a:off x="3891900" y="63300"/>
            <a:ext cx="5689200" cy="8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000"/>
              <a:t>MAX POOLING</a:t>
            </a:r>
            <a:endParaRPr sz="4000"/>
          </a:p>
          <a:p>
            <a:endParaRPr sz="4000"/>
          </a:p>
        </p:txBody>
      </p:sp>
    </p:spTree>
    <p:extLst>
      <p:ext uri="{BB962C8B-B14F-4D97-AF65-F5344CB8AC3E}">
        <p14:creationId xmlns:p14="http://schemas.microsoft.com/office/powerpoint/2010/main" val="110485314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Shape 77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54</a:t>
            </a:fld>
            <a:endParaRPr/>
          </a:p>
        </p:txBody>
      </p:sp>
      <p:pic>
        <p:nvPicPr>
          <p:cNvPr id="771" name="Shape 7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3418" y="1515833"/>
            <a:ext cx="7124700" cy="3149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5020156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Shape 77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55</a:t>
            </a:fld>
            <a:endParaRPr/>
          </a:p>
        </p:txBody>
      </p:sp>
      <p:pic>
        <p:nvPicPr>
          <p:cNvPr id="777" name="Shape 7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3418" y="1515833"/>
            <a:ext cx="7124700" cy="3149600"/>
          </a:xfrm>
          <a:prstGeom prst="rect">
            <a:avLst/>
          </a:prstGeom>
          <a:noFill/>
          <a:ln>
            <a:noFill/>
          </a:ln>
        </p:spPr>
      </p:pic>
      <p:sp>
        <p:nvSpPr>
          <p:cNvPr id="778" name="Shape 778"/>
          <p:cNvSpPr txBox="1"/>
          <p:nvPr/>
        </p:nvSpPr>
        <p:spPr>
          <a:xfrm>
            <a:off x="7803733" y="729600"/>
            <a:ext cx="4039200" cy="41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solidFill>
                  <a:srgbClr val="FF0000"/>
                </a:solidFill>
              </a:rPr>
              <a:t>Common settings:</a:t>
            </a:r>
            <a:endParaRPr sz="2400">
              <a:solidFill>
                <a:srgbClr val="FF0000"/>
              </a:solidFill>
            </a:endParaRPr>
          </a:p>
          <a:p>
            <a:endParaRPr sz="2400">
              <a:solidFill>
                <a:srgbClr val="FF0000"/>
              </a:solidFill>
            </a:endParaRPr>
          </a:p>
          <a:p>
            <a:r>
              <a:rPr lang="en" sz="2400">
                <a:solidFill>
                  <a:srgbClr val="FF0000"/>
                </a:solidFill>
              </a:rPr>
              <a:t>F = 2, S = 2</a:t>
            </a:r>
            <a:endParaRPr sz="2400">
              <a:solidFill>
                <a:srgbClr val="FF0000"/>
              </a:solidFill>
            </a:endParaRPr>
          </a:p>
          <a:p>
            <a:r>
              <a:rPr lang="en" sz="2400">
                <a:solidFill>
                  <a:srgbClr val="FF0000"/>
                </a:solidFill>
              </a:rPr>
              <a:t>F = 3, S = 2</a:t>
            </a:r>
            <a:endParaRPr sz="24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013886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Shape 78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56</a:t>
            </a:fld>
            <a:endParaRPr/>
          </a:p>
        </p:txBody>
      </p:sp>
      <p:sp>
        <p:nvSpPr>
          <p:cNvPr id="784" name="Shape 784"/>
          <p:cNvSpPr txBox="1"/>
          <p:nvPr/>
        </p:nvSpPr>
        <p:spPr>
          <a:xfrm>
            <a:off x="317433" y="141733"/>
            <a:ext cx="11747600" cy="16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000"/>
              <a:t>Fully Connected Layer (FC layer)</a:t>
            </a:r>
            <a:endParaRPr sz="2400"/>
          </a:p>
          <a:p>
            <a:pPr marL="609585" indent="-457189">
              <a:buSzPts val="1800"/>
              <a:buChar char="-"/>
            </a:pPr>
            <a:r>
              <a:rPr lang="en" sz="2400"/>
              <a:t>Contains neurons that connect to the entire input volume, as in ordinary Neural Networks</a:t>
            </a:r>
            <a:endParaRPr sz="2400"/>
          </a:p>
          <a:p>
            <a:endParaRPr sz="2400"/>
          </a:p>
        </p:txBody>
      </p:sp>
      <p:pic>
        <p:nvPicPr>
          <p:cNvPr id="785" name="Shape 7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5800" y="1921667"/>
            <a:ext cx="8219899" cy="3936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1039586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Shape 79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57</a:t>
            </a:fld>
            <a:endParaRPr/>
          </a:p>
        </p:txBody>
      </p:sp>
      <p:sp>
        <p:nvSpPr>
          <p:cNvPr id="791" name="Shape 791"/>
          <p:cNvSpPr txBox="1"/>
          <p:nvPr/>
        </p:nvSpPr>
        <p:spPr>
          <a:xfrm>
            <a:off x="1323600" y="2638967"/>
            <a:ext cx="9886800" cy="15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u="sng">
                <a:solidFill>
                  <a:schemeClr val="hlink"/>
                </a:solidFill>
                <a:hlinkClick r:id="rId3"/>
              </a:rPr>
              <a:t>http://cs.stanford.edu/people/karpathy/convnetjs/demo/cifar10.html</a:t>
            </a:r>
            <a:endParaRPr sz="2400"/>
          </a:p>
        </p:txBody>
      </p:sp>
      <p:sp>
        <p:nvSpPr>
          <p:cNvPr id="792" name="Shape 792"/>
          <p:cNvSpPr txBox="1"/>
          <p:nvPr/>
        </p:nvSpPr>
        <p:spPr>
          <a:xfrm>
            <a:off x="1975967" y="1057400"/>
            <a:ext cx="10468400" cy="17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/>
              <a:t>[ConvNetJS demo: training on CIFAR-10]</a:t>
            </a:r>
            <a:endParaRPr sz="3200"/>
          </a:p>
        </p:txBody>
      </p:sp>
    </p:spTree>
    <p:extLst>
      <p:ext uri="{BB962C8B-B14F-4D97-AF65-F5344CB8AC3E}">
        <p14:creationId xmlns:p14="http://schemas.microsoft.com/office/powerpoint/2010/main" val="38000928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Shape 79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58</a:t>
            </a:fld>
            <a:endParaRPr/>
          </a:p>
        </p:txBody>
      </p:sp>
      <p:sp>
        <p:nvSpPr>
          <p:cNvPr id="798" name="Shape 798"/>
          <p:cNvSpPr txBox="1"/>
          <p:nvPr/>
        </p:nvSpPr>
        <p:spPr>
          <a:xfrm>
            <a:off x="-40433" y="169200"/>
            <a:ext cx="10542400" cy="13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000"/>
              <a:t>Case Study: LeNet-5</a:t>
            </a:r>
            <a:endParaRPr sz="4000"/>
          </a:p>
        </p:txBody>
      </p:sp>
      <p:pic>
        <p:nvPicPr>
          <p:cNvPr id="799" name="Shape 7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934" y="1658301"/>
            <a:ext cx="11526965" cy="3174100"/>
          </a:xfrm>
          <a:prstGeom prst="rect">
            <a:avLst/>
          </a:prstGeom>
          <a:noFill/>
          <a:ln>
            <a:noFill/>
          </a:ln>
        </p:spPr>
      </p:pic>
      <p:sp>
        <p:nvSpPr>
          <p:cNvPr id="800" name="Shape 800"/>
          <p:cNvSpPr txBox="1"/>
          <p:nvPr/>
        </p:nvSpPr>
        <p:spPr>
          <a:xfrm>
            <a:off x="179767" y="1004533"/>
            <a:ext cx="44304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/>
              <a:t>[LeCun et al., 1998]</a:t>
            </a:r>
            <a:endParaRPr sz="2400"/>
          </a:p>
        </p:txBody>
      </p:sp>
      <p:sp>
        <p:nvSpPr>
          <p:cNvPr id="801" name="Shape 801"/>
          <p:cNvSpPr txBox="1"/>
          <p:nvPr/>
        </p:nvSpPr>
        <p:spPr>
          <a:xfrm>
            <a:off x="431933" y="4832400"/>
            <a:ext cx="8841600" cy="4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/>
              <a:t>Conv filters were 5x5, applied at stride 1</a:t>
            </a:r>
            <a:endParaRPr sz="2400"/>
          </a:p>
          <a:p>
            <a:r>
              <a:rPr lang="en" sz="2400"/>
              <a:t>Subsampling (Pooling) layers were 2x2 applied at stride 2</a:t>
            </a:r>
            <a:endParaRPr sz="2400"/>
          </a:p>
          <a:p>
            <a:r>
              <a:rPr lang="en" sz="2400"/>
              <a:t>i.e. architecture is [CONV-POOL-CONV-POOL-CONV-FC]</a:t>
            </a: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91945095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Shape 80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59</a:t>
            </a:fld>
            <a:endParaRPr/>
          </a:p>
        </p:txBody>
      </p:sp>
      <p:sp>
        <p:nvSpPr>
          <p:cNvPr id="807" name="Shape 807"/>
          <p:cNvSpPr txBox="1"/>
          <p:nvPr/>
        </p:nvSpPr>
        <p:spPr>
          <a:xfrm>
            <a:off x="202767" y="105733"/>
            <a:ext cx="10542400" cy="13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000"/>
              <a:t>Case Study: AlexNet</a:t>
            </a:r>
            <a:endParaRPr sz="4000"/>
          </a:p>
        </p:txBody>
      </p:sp>
      <p:pic>
        <p:nvPicPr>
          <p:cNvPr id="808" name="Shape 8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5634" y="105733"/>
            <a:ext cx="6860065" cy="2294600"/>
          </a:xfrm>
          <a:prstGeom prst="rect">
            <a:avLst/>
          </a:prstGeom>
          <a:noFill/>
          <a:ln>
            <a:noFill/>
          </a:ln>
        </p:spPr>
      </p:pic>
      <p:sp>
        <p:nvSpPr>
          <p:cNvPr id="809" name="Shape 809"/>
          <p:cNvSpPr txBox="1"/>
          <p:nvPr/>
        </p:nvSpPr>
        <p:spPr>
          <a:xfrm>
            <a:off x="246833" y="818933"/>
            <a:ext cx="4633200" cy="6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i="1"/>
              <a:t>[Krizhevsky et al. 2012]</a:t>
            </a:r>
            <a:endParaRPr sz="2400" i="1"/>
          </a:p>
        </p:txBody>
      </p:sp>
      <p:sp>
        <p:nvSpPr>
          <p:cNvPr id="810" name="Shape 810"/>
          <p:cNvSpPr txBox="1"/>
          <p:nvPr/>
        </p:nvSpPr>
        <p:spPr>
          <a:xfrm>
            <a:off x="246833" y="2443251"/>
            <a:ext cx="11238000" cy="14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/>
              <a:t>Input: 227x227x3 images</a:t>
            </a:r>
            <a:endParaRPr sz="2400"/>
          </a:p>
          <a:p>
            <a:endParaRPr sz="2400"/>
          </a:p>
          <a:p>
            <a:r>
              <a:rPr lang="en" sz="2400" b="1"/>
              <a:t>First layer </a:t>
            </a:r>
            <a:r>
              <a:rPr lang="en" sz="2400"/>
              <a:t>(CONV1): 96 11x11 filters applied at stride 4</a:t>
            </a:r>
            <a:endParaRPr sz="2400"/>
          </a:p>
          <a:p>
            <a:r>
              <a:rPr lang="en" sz="2400"/>
              <a:t>=&gt;</a:t>
            </a:r>
            <a:endParaRPr sz="2400"/>
          </a:p>
          <a:p>
            <a:r>
              <a:rPr lang="en" sz="2400">
                <a:solidFill>
                  <a:srgbClr val="0000FF"/>
                </a:solidFill>
              </a:rPr>
              <a:t>Q: what is the output volume size? Hint: (227-11)/4+1 = 55</a:t>
            </a:r>
            <a:endParaRPr sz="240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02769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6</a:t>
            </a:fld>
            <a:endParaRPr/>
          </a:p>
        </p:txBody>
      </p:sp>
      <p:pic>
        <p:nvPicPr>
          <p:cNvPr id="123" name="Shape 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7467" y="1990100"/>
            <a:ext cx="7888600" cy="2614067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Shape 124"/>
          <p:cNvSpPr txBox="1"/>
          <p:nvPr/>
        </p:nvSpPr>
        <p:spPr>
          <a:xfrm>
            <a:off x="226667" y="119300"/>
            <a:ext cx="105792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000"/>
              <a:t>Hierarchical organization</a:t>
            </a:r>
            <a:endParaRPr sz="4000"/>
          </a:p>
        </p:txBody>
      </p:sp>
    </p:spTree>
    <p:extLst>
      <p:ext uri="{BB962C8B-B14F-4D97-AF65-F5344CB8AC3E}">
        <p14:creationId xmlns:p14="http://schemas.microsoft.com/office/powerpoint/2010/main" val="71926413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Shape 81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60</a:t>
            </a:fld>
            <a:endParaRPr/>
          </a:p>
        </p:txBody>
      </p:sp>
      <p:sp>
        <p:nvSpPr>
          <p:cNvPr id="816" name="Shape 816"/>
          <p:cNvSpPr txBox="1"/>
          <p:nvPr/>
        </p:nvSpPr>
        <p:spPr>
          <a:xfrm>
            <a:off x="202767" y="105733"/>
            <a:ext cx="10542400" cy="13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000"/>
              <a:t>Case Study: AlexNet</a:t>
            </a:r>
            <a:endParaRPr sz="4000"/>
          </a:p>
        </p:txBody>
      </p:sp>
      <p:pic>
        <p:nvPicPr>
          <p:cNvPr id="817" name="Shape 8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5634" y="105733"/>
            <a:ext cx="6860065" cy="2294600"/>
          </a:xfrm>
          <a:prstGeom prst="rect">
            <a:avLst/>
          </a:prstGeom>
          <a:noFill/>
          <a:ln>
            <a:noFill/>
          </a:ln>
        </p:spPr>
      </p:pic>
      <p:sp>
        <p:nvSpPr>
          <p:cNvPr id="818" name="Shape 818"/>
          <p:cNvSpPr txBox="1"/>
          <p:nvPr/>
        </p:nvSpPr>
        <p:spPr>
          <a:xfrm>
            <a:off x="246833" y="818933"/>
            <a:ext cx="4633200" cy="6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i="1"/>
              <a:t>[Krizhevsky et al. 2012]</a:t>
            </a:r>
            <a:endParaRPr sz="2400" i="1"/>
          </a:p>
        </p:txBody>
      </p:sp>
      <p:sp>
        <p:nvSpPr>
          <p:cNvPr id="819" name="Shape 819"/>
          <p:cNvSpPr txBox="1"/>
          <p:nvPr/>
        </p:nvSpPr>
        <p:spPr>
          <a:xfrm>
            <a:off x="246833" y="2443251"/>
            <a:ext cx="11238000" cy="14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/>
              <a:t>Input: 227x227x3 images</a:t>
            </a:r>
            <a:endParaRPr sz="2400"/>
          </a:p>
          <a:p>
            <a:endParaRPr sz="2400"/>
          </a:p>
          <a:p>
            <a:r>
              <a:rPr lang="en" sz="2400" b="1"/>
              <a:t>First layer </a:t>
            </a:r>
            <a:r>
              <a:rPr lang="en" sz="2400"/>
              <a:t>(CONV1): 96 11x11 filters applied at stride 4</a:t>
            </a:r>
            <a:endParaRPr sz="2400"/>
          </a:p>
          <a:p>
            <a:r>
              <a:rPr lang="en" sz="2400"/>
              <a:t>=&gt;</a:t>
            </a:r>
            <a:endParaRPr sz="2400"/>
          </a:p>
          <a:p>
            <a:r>
              <a:rPr lang="en" sz="2400"/>
              <a:t>Output volume </a:t>
            </a:r>
            <a:r>
              <a:rPr lang="en" sz="2400" b="1"/>
              <a:t>[55x55x96]</a:t>
            </a:r>
            <a:endParaRPr sz="2400" b="1"/>
          </a:p>
          <a:p>
            <a:endParaRPr sz="2400"/>
          </a:p>
          <a:p>
            <a:r>
              <a:rPr lang="en" sz="2400">
                <a:solidFill>
                  <a:srgbClr val="0000FF"/>
                </a:solidFill>
              </a:rPr>
              <a:t>Q: What is the total number of parameters in this layer?</a:t>
            </a:r>
            <a:endParaRPr sz="240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79732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Shape 82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61</a:t>
            </a:fld>
            <a:endParaRPr/>
          </a:p>
        </p:txBody>
      </p:sp>
      <p:sp>
        <p:nvSpPr>
          <p:cNvPr id="825" name="Shape 825"/>
          <p:cNvSpPr txBox="1"/>
          <p:nvPr/>
        </p:nvSpPr>
        <p:spPr>
          <a:xfrm>
            <a:off x="202767" y="105733"/>
            <a:ext cx="10542400" cy="13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000"/>
              <a:t>Case Study: AlexNet</a:t>
            </a:r>
            <a:endParaRPr sz="4000"/>
          </a:p>
        </p:txBody>
      </p:sp>
      <p:pic>
        <p:nvPicPr>
          <p:cNvPr id="826" name="Shape 8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5634" y="105733"/>
            <a:ext cx="6860065" cy="2294600"/>
          </a:xfrm>
          <a:prstGeom prst="rect">
            <a:avLst/>
          </a:prstGeom>
          <a:noFill/>
          <a:ln>
            <a:noFill/>
          </a:ln>
        </p:spPr>
      </p:pic>
      <p:sp>
        <p:nvSpPr>
          <p:cNvPr id="827" name="Shape 827"/>
          <p:cNvSpPr txBox="1"/>
          <p:nvPr/>
        </p:nvSpPr>
        <p:spPr>
          <a:xfrm>
            <a:off x="246833" y="818933"/>
            <a:ext cx="4633200" cy="6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i="1"/>
              <a:t>[Krizhevsky et al. 2012]</a:t>
            </a:r>
            <a:endParaRPr sz="2400" i="1"/>
          </a:p>
        </p:txBody>
      </p:sp>
      <p:sp>
        <p:nvSpPr>
          <p:cNvPr id="828" name="Shape 828"/>
          <p:cNvSpPr txBox="1"/>
          <p:nvPr/>
        </p:nvSpPr>
        <p:spPr>
          <a:xfrm>
            <a:off x="246833" y="2443251"/>
            <a:ext cx="11238000" cy="14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/>
              <a:t>Input: 227x227x3 images</a:t>
            </a:r>
            <a:endParaRPr sz="2400"/>
          </a:p>
          <a:p>
            <a:endParaRPr sz="2400"/>
          </a:p>
          <a:p>
            <a:r>
              <a:rPr lang="en" sz="2400" b="1"/>
              <a:t>First layer </a:t>
            </a:r>
            <a:r>
              <a:rPr lang="en" sz="2400"/>
              <a:t>(CONV1): 96 11x11 filters applied at stride 4</a:t>
            </a:r>
            <a:endParaRPr sz="2400"/>
          </a:p>
          <a:p>
            <a:r>
              <a:rPr lang="en" sz="2400"/>
              <a:t>=&gt;</a:t>
            </a:r>
            <a:endParaRPr sz="2400"/>
          </a:p>
          <a:p>
            <a:r>
              <a:rPr lang="en" sz="2400"/>
              <a:t>Output volume </a:t>
            </a:r>
            <a:r>
              <a:rPr lang="en" sz="2400" b="1"/>
              <a:t>[55x55x96]</a:t>
            </a:r>
            <a:endParaRPr sz="2400" b="1"/>
          </a:p>
          <a:p>
            <a:r>
              <a:rPr lang="en" sz="2400"/>
              <a:t>Parameters: (11*11*3)*96 = </a:t>
            </a:r>
            <a:r>
              <a:rPr lang="en" sz="2400" b="1"/>
              <a:t>35K</a:t>
            </a:r>
            <a:endParaRPr sz="2400" b="1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777482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Shape 83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62</a:t>
            </a:fld>
            <a:endParaRPr/>
          </a:p>
        </p:txBody>
      </p:sp>
      <p:sp>
        <p:nvSpPr>
          <p:cNvPr id="834" name="Shape 834"/>
          <p:cNvSpPr txBox="1"/>
          <p:nvPr/>
        </p:nvSpPr>
        <p:spPr>
          <a:xfrm>
            <a:off x="202767" y="105733"/>
            <a:ext cx="10542400" cy="13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000"/>
              <a:t>Case Study: AlexNet</a:t>
            </a:r>
            <a:endParaRPr sz="4000"/>
          </a:p>
        </p:txBody>
      </p:sp>
      <p:pic>
        <p:nvPicPr>
          <p:cNvPr id="835" name="Shape 8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5634" y="105733"/>
            <a:ext cx="6860065" cy="2294600"/>
          </a:xfrm>
          <a:prstGeom prst="rect">
            <a:avLst/>
          </a:prstGeom>
          <a:noFill/>
          <a:ln>
            <a:noFill/>
          </a:ln>
        </p:spPr>
      </p:pic>
      <p:sp>
        <p:nvSpPr>
          <p:cNvPr id="836" name="Shape 836"/>
          <p:cNvSpPr txBox="1"/>
          <p:nvPr/>
        </p:nvSpPr>
        <p:spPr>
          <a:xfrm>
            <a:off x="246833" y="818933"/>
            <a:ext cx="4633200" cy="6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i="1"/>
              <a:t>[Krizhevsky et al. 2012]</a:t>
            </a:r>
            <a:endParaRPr sz="2400" i="1"/>
          </a:p>
        </p:txBody>
      </p:sp>
      <p:sp>
        <p:nvSpPr>
          <p:cNvPr id="837" name="Shape 837"/>
          <p:cNvSpPr txBox="1"/>
          <p:nvPr/>
        </p:nvSpPr>
        <p:spPr>
          <a:xfrm>
            <a:off x="246833" y="2443251"/>
            <a:ext cx="11238000" cy="14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/>
              <a:t>Input: 227x227x3 images</a:t>
            </a:r>
            <a:endParaRPr sz="2400"/>
          </a:p>
          <a:p>
            <a:r>
              <a:rPr lang="en" sz="2400"/>
              <a:t>After CONV1: 55x55x96</a:t>
            </a:r>
            <a:endParaRPr sz="2400"/>
          </a:p>
          <a:p>
            <a:endParaRPr sz="2400"/>
          </a:p>
          <a:p>
            <a:r>
              <a:rPr lang="en" sz="2400" b="1"/>
              <a:t>Second layer </a:t>
            </a:r>
            <a:r>
              <a:rPr lang="en" sz="2400"/>
              <a:t>(POOL1): 3x3 filters applied at stride 2</a:t>
            </a:r>
            <a:endParaRPr sz="2400"/>
          </a:p>
          <a:p>
            <a:endParaRPr sz="2400"/>
          </a:p>
          <a:p>
            <a:pPr>
              <a:buClr>
                <a:schemeClr val="dk1"/>
              </a:buClr>
              <a:buSzPts val="1100"/>
            </a:pPr>
            <a:r>
              <a:rPr lang="en" sz="2400">
                <a:solidFill>
                  <a:srgbClr val="0000FF"/>
                </a:solidFill>
              </a:rPr>
              <a:t>Q: what is the output volume size? Hint: (55-3)/2+1 = 27</a:t>
            </a:r>
            <a:endParaRPr sz="2400" b="1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479846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Shape 84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63</a:t>
            </a:fld>
            <a:endParaRPr/>
          </a:p>
        </p:txBody>
      </p:sp>
      <p:sp>
        <p:nvSpPr>
          <p:cNvPr id="843" name="Shape 843"/>
          <p:cNvSpPr txBox="1"/>
          <p:nvPr/>
        </p:nvSpPr>
        <p:spPr>
          <a:xfrm>
            <a:off x="202767" y="105733"/>
            <a:ext cx="10542400" cy="13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000"/>
              <a:t>Case Study: AlexNet</a:t>
            </a:r>
            <a:endParaRPr sz="4000"/>
          </a:p>
        </p:txBody>
      </p:sp>
      <p:pic>
        <p:nvPicPr>
          <p:cNvPr id="844" name="Shape 8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5634" y="105733"/>
            <a:ext cx="6860065" cy="2294600"/>
          </a:xfrm>
          <a:prstGeom prst="rect">
            <a:avLst/>
          </a:prstGeom>
          <a:noFill/>
          <a:ln>
            <a:noFill/>
          </a:ln>
        </p:spPr>
      </p:pic>
      <p:sp>
        <p:nvSpPr>
          <p:cNvPr id="845" name="Shape 845"/>
          <p:cNvSpPr txBox="1"/>
          <p:nvPr/>
        </p:nvSpPr>
        <p:spPr>
          <a:xfrm>
            <a:off x="246833" y="818933"/>
            <a:ext cx="4633200" cy="6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i="1"/>
              <a:t>[Krizhevsky et al. 2012]</a:t>
            </a:r>
            <a:endParaRPr sz="2400" i="1"/>
          </a:p>
        </p:txBody>
      </p:sp>
      <p:sp>
        <p:nvSpPr>
          <p:cNvPr id="846" name="Shape 846"/>
          <p:cNvSpPr txBox="1"/>
          <p:nvPr/>
        </p:nvSpPr>
        <p:spPr>
          <a:xfrm>
            <a:off x="246833" y="2443251"/>
            <a:ext cx="11238000" cy="14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/>
              <a:t>Input: 227x227x3 images</a:t>
            </a:r>
            <a:endParaRPr sz="2400"/>
          </a:p>
          <a:p>
            <a:r>
              <a:rPr lang="en" sz="2400"/>
              <a:t>After CONV1: 55x55x96</a:t>
            </a:r>
            <a:endParaRPr sz="2400"/>
          </a:p>
          <a:p>
            <a:endParaRPr sz="2400"/>
          </a:p>
          <a:p>
            <a:r>
              <a:rPr lang="en" sz="2400" b="1"/>
              <a:t>Second layer </a:t>
            </a:r>
            <a:r>
              <a:rPr lang="en" sz="2400"/>
              <a:t>(POOL1): 3x3 filters applied at stride 2</a:t>
            </a:r>
            <a:endParaRPr sz="2400"/>
          </a:p>
          <a:p>
            <a:r>
              <a:rPr lang="en" sz="2400"/>
              <a:t>Output volume: 27x27x96</a:t>
            </a:r>
            <a:endParaRPr sz="2400"/>
          </a:p>
          <a:p>
            <a:endParaRPr sz="2400"/>
          </a:p>
          <a:p>
            <a:r>
              <a:rPr lang="en" sz="2400">
                <a:solidFill>
                  <a:srgbClr val="0000FF"/>
                </a:solidFill>
              </a:rPr>
              <a:t>Q: what is the number of parameters in this layer?</a:t>
            </a:r>
            <a:endParaRPr sz="2400" b="1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693335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Shape 85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64</a:t>
            </a:fld>
            <a:endParaRPr/>
          </a:p>
        </p:txBody>
      </p:sp>
      <p:sp>
        <p:nvSpPr>
          <p:cNvPr id="852" name="Shape 852"/>
          <p:cNvSpPr txBox="1"/>
          <p:nvPr/>
        </p:nvSpPr>
        <p:spPr>
          <a:xfrm>
            <a:off x="202767" y="105733"/>
            <a:ext cx="10542400" cy="13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000"/>
              <a:t>Case Study: AlexNet</a:t>
            </a:r>
            <a:endParaRPr sz="4000"/>
          </a:p>
        </p:txBody>
      </p:sp>
      <p:pic>
        <p:nvPicPr>
          <p:cNvPr id="853" name="Shape 8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5634" y="105733"/>
            <a:ext cx="6860065" cy="2294600"/>
          </a:xfrm>
          <a:prstGeom prst="rect">
            <a:avLst/>
          </a:prstGeom>
          <a:noFill/>
          <a:ln>
            <a:noFill/>
          </a:ln>
        </p:spPr>
      </p:pic>
      <p:sp>
        <p:nvSpPr>
          <p:cNvPr id="854" name="Shape 854"/>
          <p:cNvSpPr txBox="1"/>
          <p:nvPr/>
        </p:nvSpPr>
        <p:spPr>
          <a:xfrm>
            <a:off x="246833" y="818933"/>
            <a:ext cx="4633200" cy="6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i="1"/>
              <a:t>[Krizhevsky et al. 2012]</a:t>
            </a:r>
            <a:endParaRPr sz="2400" i="1"/>
          </a:p>
        </p:txBody>
      </p:sp>
      <p:sp>
        <p:nvSpPr>
          <p:cNvPr id="855" name="Shape 855"/>
          <p:cNvSpPr txBox="1"/>
          <p:nvPr/>
        </p:nvSpPr>
        <p:spPr>
          <a:xfrm>
            <a:off x="246833" y="2443251"/>
            <a:ext cx="11238000" cy="14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/>
              <a:t>Input: 227x227x3 images</a:t>
            </a:r>
            <a:endParaRPr sz="2400"/>
          </a:p>
          <a:p>
            <a:r>
              <a:rPr lang="en" sz="2400"/>
              <a:t>After CONV1: 55x55x96</a:t>
            </a:r>
            <a:endParaRPr sz="2400"/>
          </a:p>
          <a:p>
            <a:endParaRPr sz="2400"/>
          </a:p>
          <a:p>
            <a:r>
              <a:rPr lang="en" sz="2400" b="1"/>
              <a:t>Second layer </a:t>
            </a:r>
            <a:r>
              <a:rPr lang="en" sz="2400"/>
              <a:t>(POOL1): 3x3 filters applied at stride 2</a:t>
            </a:r>
            <a:endParaRPr sz="2400"/>
          </a:p>
          <a:p>
            <a:r>
              <a:rPr lang="en" sz="2400"/>
              <a:t>Output volume: 27x27x96</a:t>
            </a:r>
            <a:endParaRPr sz="2400"/>
          </a:p>
          <a:p>
            <a:r>
              <a:rPr lang="en" sz="2400"/>
              <a:t>Parameters: 0!</a:t>
            </a:r>
            <a:endParaRPr sz="2400" b="1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008371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Shape 86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65</a:t>
            </a:fld>
            <a:endParaRPr/>
          </a:p>
        </p:txBody>
      </p:sp>
      <p:sp>
        <p:nvSpPr>
          <p:cNvPr id="861" name="Shape 861"/>
          <p:cNvSpPr txBox="1"/>
          <p:nvPr/>
        </p:nvSpPr>
        <p:spPr>
          <a:xfrm>
            <a:off x="202767" y="105733"/>
            <a:ext cx="10542400" cy="13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000"/>
              <a:t>Case Study: AlexNet</a:t>
            </a:r>
            <a:endParaRPr sz="4000"/>
          </a:p>
        </p:txBody>
      </p:sp>
      <p:pic>
        <p:nvPicPr>
          <p:cNvPr id="862" name="Shape 8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5634" y="105733"/>
            <a:ext cx="6860065" cy="2294600"/>
          </a:xfrm>
          <a:prstGeom prst="rect">
            <a:avLst/>
          </a:prstGeom>
          <a:noFill/>
          <a:ln>
            <a:noFill/>
          </a:ln>
        </p:spPr>
      </p:pic>
      <p:sp>
        <p:nvSpPr>
          <p:cNvPr id="863" name="Shape 863"/>
          <p:cNvSpPr txBox="1"/>
          <p:nvPr/>
        </p:nvSpPr>
        <p:spPr>
          <a:xfrm>
            <a:off x="246833" y="818933"/>
            <a:ext cx="4633200" cy="6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i="1"/>
              <a:t>[Krizhevsky et al. 2012]</a:t>
            </a:r>
            <a:endParaRPr sz="2400" i="1"/>
          </a:p>
        </p:txBody>
      </p:sp>
      <p:sp>
        <p:nvSpPr>
          <p:cNvPr id="864" name="Shape 864"/>
          <p:cNvSpPr txBox="1"/>
          <p:nvPr/>
        </p:nvSpPr>
        <p:spPr>
          <a:xfrm>
            <a:off x="246833" y="2443251"/>
            <a:ext cx="11238000" cy="14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/>
              <a:t>Input: 227x227x3 images</a:t>
            </a:r>
            <a:endParaRPr sz="2400"/>
          </a:p>
          <a:p>
            <a:r>
              <a:rPr lang="en" sz="2400"/>
              <a:t>After CONV1: 55x55x96</a:t>
            </a:r>
            <a:endParaRPr sz="2400"/>
          </a:p>
          <a:p>
            <a:r>
              <a:rPr lang="en" sz="2400"/>
              <a:t>After POOL1: 27x27x96</a:t>
            </a:r>
            <a:endParaRPr sz="2400"/>
          </a:p>
          <a:p>
            <a:r>
              <a:rPr lang="en" sz="2400"/>
              <a:t>...</a:t>
            </a:r>
            <a:endParaRPr sz="2400" b="1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43231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Shape 87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66</a:t>
            </a:fld>
            <a:endParaRPr/>
          </a:p>
        </p:txBody>
      </p:sp>
      <p:sp>
        <p:nvSpPr>
          <p:cNvPr id="879" name="Shape 879"/>
          <p:cNvSpPr txBox="1"/>
          <p:nvPr/>
        </p:nvSpPr>
        <p:spPr>
          <a:xfrm>
            <a:off x="202767" y="105733"/>
            <a:ext cx="10542400" cy="13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000"/>
              <a:t>Case Study: AlexNet</a:t>
            </a:r>
            <a:endParaRPr sz="4000"/>
          </a:p>
        </p:txBody>
      </p:sp>
      <p:pic>
        <p:nvPicPr>
          <p:cNvPr id="880" name="Shape 8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5634" y="105733"/>
            <a:ext cx="6860065" cy="2294600"/>
          </a:xfrm>
          <a:prstGeom prst="rect">
            <a:avLst/>
          </a:prstGeom>
          <a:noFill/>
          <a:ln>
            <a:noFill/>
          </a:ln>
        </p:spPr>
      </p:pic>
      <p:sp>
        <p:nvSpPr>
          <p:cNvPr id="881" name="Shape 881"/>
          <p:cNvSpPr txBox="1"/>
          <p:nvPr/>
        </p:nvSpPr>
        <p:spPr>
          <a:xfrm>
            <a:off x="246833" y="818933"/>
            <a:ext cx="4633200" cy="6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i="1"/>
              <a:t>[Krizhevsky et al. 2012]</a:t>
            </a:r>
            <a:endParaRPr sz="2400" i="1"/>
          </a:p>
        </p:txBody>
      </p:sp>
      <p:sp>
        <p:nvSpPr>
          <p:cNvPr id="882" name="Shape 882"/>
          <p:cNvSpPr txBox="1"/>
          <p:nvPr/>
        </p:nvSpPr>
        <p:spPr>
          <a:xfrm>
            <a:off x="124267" y="1655433"/>
            <a:ext cx="11238000" cy="14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/>
              <a:t>Full (simplified) AlexNet architecture:</a:t>
            </a:r>
            <a:endParaRPr sz="2400"/>
          </a:p>
          <a:p>
            <a:r>
              <a:rPr lang="en" sz="2400"/>
              <a:t>[227x227x3] INPUT</a:t>
            </a:r>
            <a:endParaRPr sz="2400"/>
          </a:p>
          <a:p>
            <a:r>
              <a:rPr lang="en" sz="2400"/>
              <a:t>[55x55x96] </a:t>
            </a:r>
            <a:r>
              <a:rPr lang="en" sz="2400">
                <a:solidFill>
                  <a:srgbClr val="FF0000"/>
                </a:solidFill>
              </a:rPr>
              <a:t>CONV1</a:t>
            </a:r>
            <a:r>
              <a:rPr lang="en" sz="2400"/>
              <a:t>: 96 11x11 filters at stride 4, pad 0</a:t>
            </a:r>
            <a:endParaRPr sz="2400"/>
          </a:p>
          <a:p>
            <a:r>
              <a:rPr lang="en" sz="2400"/>
              <a:t>[27x27x96] </a:t>
            </a:r>
            <a:r>
              <a:rPr lang="en" sz="2400">
                <a:solidFill>
                  <a:srgbClr val="0000FF"/>
                </a:solidFill>
              </a:rPr>
              <a:t>MAX POOL1</a:t>
            </a:r>
            <a:r>
              <a:rPr lang="en" sz="2400"/>
              <a:t>: 3x3 filters at stride 2</a:t>
            </a:r>
            <a:endParaRPr sz="2400"/>
          </a:p>
          <a:p>
            <a:r>
              <a:rPr lang="en" sz="2400">
                <a:solidFill>
                  <a:schemeClr val="dk1"/>
                </a:solidFill>
              </a:rPr>
              <a:t>[27x27x96] </a:t>
            </a:r>
            <a:r>
              <a:rPr lang="en" sz="2400">
                <a:solidFill>
                  <a:srgbClr val="38761D"/>
                </a:solidFill>
              </a:rPr>
              <a:t>NORM1:</a:t>
            </a:r>
            <a:r>
              <a:rPr lang="en" sz="2400"/>
              <a:t> Normalization layer</a:t>
            </a:r>
            <a:endParaRPr sz="2400"/>
          </a:p>
          <a:p>
            <a:r>
              <a:rPr lang="en" sz="2400">
                <a:solidFill>
                  <a:schemeClr val="dk1"/>
                </a:solidFill>
              </a:rPr>
              <a:t>[27x27x256] </a:t>
            </a:r>
            <a:r>
              <a:rPr lang="en" sz="2400">
                <a:solidFill>
                  <a:srgbClr val="FF0000"/>
                </a:solidFill>
              </a:rPr>
              <a:t>CONV2</a:t>
            </a:r>
            <a:r>
              <a:rPr lang="en" sz="2400"/>
              <a:t>: 256 5x5 filters at stride 1, pad 2</a:t>
            </a:r>
            <a:endParaRPr sz="2400"/>
          </a:p>
          <a:p>
            <a:r>
              <a:rPr lang="en" sz="2400"/>
              <a:t>[13x13x256] </a:t>
            </a:r>
            <a:r>
              <a:rPr lang="en" sz="2400">
                <a:solidFill>
                  <a:srgbClr val="0000FF"/>
                </a:solidFill>
              </a:rPr>
              <a:t>MAX POOL2:</a:t>
            </a:r>
            <a:r>
              <a:rPr lang="en" sz="2400"/>
              <a:t> 3x3 filters at stride 2</a:t>
            </a:r>
            <a:endParaRPr sz="2400"/>
          </a:p>
          <a:p>
            <a:r>
              <a:rPr lang="en" sz="2400"/>
              <a:t>[13x13x256] </a:t>
            </a:r>
            <a:r>
              <a:rPr lang="en" sz="2400">
                <a:solidFill>
                  <a:srgbClr val="38761D"/>
                </a:solidFill>
              </a:rPr>
              <a:t>NORM2: </a:t>
            </a:r>
            <a:r>
              <a:rPr lang="en" sz="2400"/>
              <a:t>Normalization layer</a:t>
            </a:r>
            <a:endParaRPr sz="2400"/>
          </a:p>
          <a:p>
            <a:r>
              <a:rPr lang="en" sz="2400"/>
              <a:t>[13x13x384] </a:t>
            </a:r>
            <a:r>
              <a:rPr lang="en" sz="2400">
                <a:solidFill>
                  <a:srgbClr val="FF0000"/>
                </a:solidFill>
              </a:rPr>
              <a:t>CONV3</a:t>
            </a:r>
            <a:r>
              <a:rPr lang="en" sz="2400"/>
              <a:t>: 384 3x3 filters at stride 1, pad 1</a:t>
            </a:r>
            <a:endParaRPr sz="2400"/>
          </a:p>
          <a:p>
            <a:r>
              <a:rPr lang="en" sz="2400">
                <a:solidFill>
                  <a:schemeClr val="dk1"/>
                </a:solidFill>
              </a:rPr>
              <a:t>[13x13x384] </a:t>
            </a:r>
            <a:r>
              <a:rPr lang="en" sz="2400">
                <a:solidFill>
                  <a:srgbClr val="FF0000"/>
                </a:solidFill>
              </a:rPr>
              <a:t>CONV4</a:t>
            </a:r>
            <a:r>
              <a:rPr lang="en" sz="2400">
                <a:solidFill>
                  <a:schemeClr val="dk1"/>
                </a:solidFill>
              </a:rPr>
              <a:t>: 384 3x3 filters at stride 1, pad 1</a:t>
            </a:r>
            <a:endParaRPr sz="2400">
              <a:solidFill>
                <a:schemeClr val="dk1"/>
              </a:solidFill>
            </a:endParaRPr>
          </a:p>
          <a:p>
            <a:r>
              <a:rPr lang="en" sz="2400">
                <a:solidFill>
                  <a:schemeClr val="dk1"/>
                </a:solidFill>
              </a:rPr>
              <a:t>[13x13x256] </a:t>
            </a:r>
            <a:r>
              <a:rPr lang="en" sz="2400">
                <a:solidFill>
                  <a:srgbClr val="FF0000"/>
                </a:solidFill>
              </a:rPr>
              <a:t>CONV5</a:t>
            </a:r>
            <a:r>
              <a:rPr lang="en" sz="2400">
                <a:solidFill>
                  <a:schemeClr val="dk1"/>
                </a:solidFill>
              </a:rPr>
              <a:t>: 256 3x3 filters at stride 1, pad 1</a:t>
            </a:r>
            <a:endParaRPr sz="2400">
              <a:solidFill>
                <a:schemeClr val="dk1"/>
              </a:solidFill>
            </a:endParaRPr>
          </a:p>
          <a:p>
            <a:r>
              <a:rPr lang="en" sz="2400">
                <a:solidFill>
                  <a:schemeClr val="dk1"/>
                </a:solidFill>
              </a:rPr>
              <a:t>[6x6x256] </a:t>
            </a:r>
            <a:r>
              <a:rPr lang="en" sz="2400">
                <a:solidFill>
                  <a:srgbClr val="0000FF"/>
                </a:solidFill>
              </a:rPr>
              <a:t>MAX POOL3</a:t>
            </a:r>
            <a:r>
              <a:rPr lang="en" sz="2400">
                <a:solidFill>
                  <a:schemeClr val="dk1"/>
                </a:solidFill>
              </a:rPr>
              <a:t>: 3x3 filters at stride 2</a:t>
            </a:r>
            <a:endParaRPr sz="2400">
              <a:solidFill>
                <a:schemeClr val="dk1"/>
              </a:solidFill>
            </a:endParaRPr>
          </a:p>
          <a:p>
            <a:r>
              <a:rPr lang="en" sz="2400">
                <a:solidFill>
                  <a:schemeClr val="dk1"/>
                </a:solidFill>
              </a:rPr>
              <a:t>[4096] </a:t>
            </a:r>
            <a:r>
              <a:rPr lang="en" sz="2400">
                <a:solidFill>
                  <a:srgbClr val="E69138"/>
                </a:solidFill>
              </a:rPr>
              <a:t>FC6:</a:t>
            </a:r>
            <a:r>
              <a:rPr lang="en" sz="2400">
                <a:solidFill>
                  <a:schemeClr val="dk1"/>
                </a:solidFill>
              </a:rPr>
              <a:t> 4096 neurons</a:t>
            </a:r>
            <a:endParaRPr sz="2400">
              <a:solidFill>
                <a:schemeClr val="dk1"/>
              </a:solidFill>
            </a:endParaRPr>
          </a:p>
          <a:p>
            <a:r>
              <a:rPr lang="en" sz="2400">
                <a:solidFill>
                  <a:schemeClr val="dk1"/>
                </a:solidFill>
              </a:rPr>
              <a:t>[4096] </a:t>
            </a:r>
            <a:r>
              <a:rPr lang="en" sz="2400">
                <a:solidFill>
                  <a:srgbClr val="E69138"/>
                </a:solidFill>
              </a:rPr>
              <a:t>FC7: </a:t>
            </a:r>
            <a:r>
              <a:rPr lang="en" sz="2400">
                <a:solidFill>
                  <a:schemeClr val="dk1"/>
                </a:solidFill>
              </a:rPr>
              <a:t>4096 neurons</a:t>
            </a:r>
            <a:endParaRPr sz="2400">
              <a:solidFill>
                <a:schemeClr val="dk1"/>
              </a:solidFill>
            </a:endParaRPr>
          </a:p>
          <a:p>
            <a:r>
              <a:rPr lang="en" sz="2400">
                <a:solidFill>
                  <a:schemeClr val="dk1"/>
                </a:solidFill>
              </a:rPr>
              <a:t>[1000] </a:t>
            </a:r>
            <a:r>
              <a:rPr lang="en" sz="2400">
                <a:solidFill>
                  <a:srgbClr val="E69138"/>
                </a:solidFill>
              </a:rPr>
              <a:t>FC8: </a:t>
            </a:r>
            <a:r>
              <a:rPr lang="en" sz="2400">
                <a:solidFill>
                  <a:schemeClr val="dk1"/>
                </a:solidFill>
              </a:rPr>
              <a:t>1000 neurons (class scores)</a:t>
            </a:r>
            <a:endParaRPr sz="2400">
              <a:solidFill>
                <a:schemeClr val="dk1"/>
              </a:solidFill>
            </a:endParaRPr>
          </a:p>
          <a:p>
            <a:endParaRPr sz="2400">
              <a:solidFill>
                <a:schemeClr val="dk1"/>
              </a:solidFill>
            </a:endParaRPr>
          </a:p>
          <a:p>
            <a:endParaRPr sz="2400">
              <a:solidFill>
                <a:schemeClr val="dk1"/>
              </a:solidFill>
            </a:endParaRPr>
          </a:p>
          <a:p>
            <a:endParaRPr sz="2400"/>
          </a:p>
          <a:p>
            <a:endParaRPr sz="2400"/>
          </a:p>
          <a:p>
            <a:endParaRPr sz="2400"/>
          </a:p>
          <a:p>
            <a:endParaRPr sz="2400"/>
          </a:p>
          <a:p>
            <a:endParaRPr sz="2400"/>
          </a:p>
          <a:p>
            <a:endParaRPr sz="2400"/>
          </a:p>
        </p:txBody>
      </p:sp>
      <p:sp>
        <p:nvSpPr>
          <p:cNvPr id="883" name="Shape 883"/>
          <p:cNvSpPr txBox="1"/>
          <p:nvPr/>
        </p:nvSpPr>
        <p:spPr>
          <a:xfrm>
            <a:off x="7014433" y="2354700"/>
            <a:ext cx="5462800" cy="311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b="1">
                <a:solidFill>
                  <a:srgbClr val="0000FF"/>
                </a:solidFill>
              </a:rPr>
              <a:t>Details/Retrospectives: </a:t>
            </a:r>
            <a:endParaRPr sz="2400" b="1">
              <a:solidFill>
                <a:srgbClr val="0000FF"/>
              </a:solidFill>
            </a:endParaRPr>
          </a:p>
          <a:p>
            <a:r>
              <a:rPr lang="en" sz="2400">
                <a:solidFill>
                  <a:srgbClr val="0000FF"/>
                </a:solidFill>
              </a:rPr>
              <a:t>- first use of ReLU</a:t>
            </a:r>
            <a:endParaRPr sz="2400">
              <a:solidFill>
                <a:srgbClr val="0000FF"/>
              </a:solidFill>
            </a:endParaRPr>
          </a:p>
          <a:p>
            <a:r>
              <a:rPr lang="en" sz="2400">
                <a:solidFill>
                  <a:srgbClr val="0000FF"/>
                </a:solidFill>
              </a:rPr>
              <a:t>- used Norm layers (not common anymore)</a:t>
            </a:r>
            <a:endParaRPr sz="2400">
              <a:solidFill>
                <a:srgbClr val="0000FF"/>
              </a:solidFill>
            </a:endParaRPr>
          </a:p>
          <a:p>
            <a:r>
              <a:rPr lang="en" sz="2400">
                <a:solidFill>
                  <a:srgbClr val="0000FF"/>
                </a:solidFill>
              </a:rPr>
              <a:t>- heavy data augmentation</a:t>
            </a:r>
            <a:endParaRPr sz="2400">
              <a:solidFill>
                <a:srgbClr val="0000FF"/>
              </a:solidFill>
            </a:endParaRPr>
          </a:p>
          <a:p>
            <a:r>
              <a:rPr lang="en" sz="2400">
                <a:solidFill>
                  <a:srgbClr val="0000FF"/>
                </a:solidFill>
              </a:rPr>
              <a:t>- dropout 0.5</a:t>
            </a:r>
            <a:endParaRPr sz="2400">
              <a:solidFill>
                <a:srgbClr val="0000FF"/>
              </a:solidFill>
            </a:endParaRPr>
          </a:p>
          <a:p>
            <a:r>
              <a:rPr lang="en" sz="2400">
                <a:solidFill>
                  <a:srgbClr val="0000FF"/>
                </a:solidFill>
              </a:rPr>
              <a:t>- batch size 128</a:t>
            </a:r>
            <a:endParaRPr sz="2400">
              <a:solidFill>
                <a:srgbClr val="0000FF"/>
              </a:solidFill>
            </a:endParaRPr>
          </a:p>
          <a:p>
            <a:r>
              <a:rPr lang="en" sz="2400">
                <a:solidFill>
                  <a:srgbClr val="0000FF"/>
                </a:solidFill>
              </a:rPr>
              <a:t>- SGD Momentum 0.9</a:t>
            </a:r>
            <a:endParaRPr sz="2400">
              <a:solidFill>
                <a:srgbClr val="0000FF"/>
              </a:solidFill>
            </a:endParaRPr>
          </a:p>
          <a:p>
            <a:r>
              <a:rPr lang="en" sz="2400">
                <a:solidFill>
                  <a:srgbClr val="0000FF"/>
                </a:solidFill>
              </a:rPr>
              <a:t>- Learning rate 1e-2, reduced by 10</a:t>
            </a:r>
            <a:endParaRPr sz="2400">
              <a:solidFill>
                <a:srgbClr val="0000FF"/>
              </a:solidFill>
            </a:endParaRPr>
          </a:p>
          <a:p>
            <a:pPr>
              <a:buClr>
                <a:schemeClr val="dk1"/>
              </a:buClr>
              <a:buSzPts val="1100"/>
            </a:pPr>
            <a:r>
              <a:rPr lang="en" sz="2400">
                <a:solidFill>
                  <a:srgbClr val="0000FF"/>
                </a:solidFill>
              </a:rPr>
              <a:t>manually when val accuracy plateaus</a:t>
            </a:r>
            <a:endParaRPr sz="2400">
              <a:solidFill>
                <a:srgbClr val="0000FF"/>
              </a:solidFill>
            </a:endParaRPr>
          </a:p>
          <a:p>
            <a:r>
              <a:rPr lang="en" sz="2400">
                <a:solidFill>
                  <a:srgbClr val="0000FF"/>
                </a:solidFill>
              </a:rPr>
              <a:t>- L2 weight decay 5e-4</a:t>
            </a:r>
            <a:endParaRPr sz="2400">
              <a:solidFill>
                <a:srgbClr val="0000FF"/>
              </a:solidFill>
            </a:endParaRPr>
          </a:p>
          <a:p>
            <a:r>
              <a:rPr lang="en" sz="2400">
                <a:solidFill>
                  <a:srgbClr val="0000FF"/>
                </a:solidFill>
              </a:rPr>
              <a:t>- 7 CNN ensemble: 18.2% -&gt; 15.4%</a:t>
            </a:r>
            <a:endParaRPr sz="240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128042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Shape 86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67</a:t>
            </a:fld>
            <a:endParaRPr/>
          </a:p>
        </p:txBody>
      </p:sp>
      <p:sp>
        <p:nvSpPr>
          <p:cNvPr id="870" name="Shape 870"/>
          <p:cNvSpPr txBox="1"/>
          <p:nvPr/>
        </p:nvSpPr>
        <p:spPr>
          <a:xfrm>
            <a:off x="202767" y="105733"/>
            <a:ext cx="10542400" cy="13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000"/>
              <a:t>Case Study: AlexNet</a:t>
            </a:r>
            <a:endParaRPr sz="4000"/>
          </a:p>
        </p:txBody>
      </p:sp>
      <p:pic>
        <p:nvPicPr>
          <p:cNvPr id="871" name="Shape 8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5634" y="105733"/>
            <a:ext cx="6860065" cy="2294600"/>
          </a:xfrm>
          <a:prstGeom prst="rect">
            <a:avLst/>
          </a:prstGeom>
          <a:noFill/>
          <a:ln>
            <a:noFill/>
          </a:ln>
        </p:spPr>
      </p:pic>
      <p:sp>
        <p:nvSpPr>
          <p:cNvPr id="872" name="Shape 872"/>
          <p:cNvSpPr txBox="1"/>
          <p:nvPr/>
        </p:nvSpPr>
        <p:spPr>
          <a:xfrm>
            <a:off x="246833" y="818933"/>
            <a:ext cx="4633200" cy="6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i="1"/>
              <a:t>[Krizhevsky et al. 2012]</a:t>
            </a:r>
            <a:endParaRPr sz="2400" i="1"/>
          </a:p>
        </p:txBody>
      </p:sp>
      <p:sp>
        <p:nvSpPr>
          <p:cNvPr id="873" name="Shape 873"/>
          <p:cNvSpPr txBox="1"/>
          <p:nvPr/>
        </p:nvSpPr>
        <p:spPr>
          <a:xfrm>
            <a:off x="124267" y="1655433"/>
            <a:ext cx="11238000" cy="14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/>
              <a:t>Full (simplified) AlexNet architecture:</a:t>
            </a:r>
            <a:endParaRPr sz="2400"/>
          </a:p>
          <a:p>
            <a:r>
              <a:rPr lang="en" sz="2400"/>
              <a:t>[227x227x3] INPUT</a:t>
            </a:r>
            <a:endParaRPr sz="2400"/>
          </a:p>
          <a:p>
            <a:r>
              <a:rPr lang="en" sz="2400"/>
              <a:t>[55x55x96] </a:t>
            </a:r>
            <a:r>
              <a:rPr lang="en" sz="2400">
                <a:solidFill>
                  <a:srgbClr val="FF0000"/>
                </a:solidFill>
              </a:rPr>
              <a:t>CONV1</a:t>
            </a:r>
            <a:r>
              <a:rPr lang="en" sz="2400"/>
              <a:t>: 96 11x11 filters at stride 4, pad 0</a:t>
            </a:r>
            <a:endParaRPr sz="2400"/>
          </a:p>
          <a:p>
            <a:r>
              <a:rPr lang="en" sz="2400"/>
              <a:t>[27x27x96] </a:t>
            </a:r>
            <a:r>
              <a:rPr lang="en" sz="2400">
                <a:solidFill>
                  <a:srgbClr val="0000FF"/>
                </a:solidFill>
              </a:rPr>
              <a:t>MAX POOL1</a:t>
            </a:r>
            <a:r>
              <a:rPr lang="en" sz="2400"/>
              <a:t>: 3x3 filters at stride 2</a:t>
            </a:r>
            <a:endParaRPr sz="2400"/>
          </a:p>
          <a:p>
            <a:r>
              <a:rPr lang="en" sz="2400">
                <a:solidFill>
                  <a:schemeClr val="dk1"/>
                </a:solidFill>
              </a:rPr>
              <a:t>[27x27x96] </a:t>
            </a:r>
            <a:r>
              <a:rPr lang="en" sz="2400">
                <a:solidFill>
                  <a:srgbClr val="38761D"/>
                </a:solidFill>
              </a:rPr>
              <a:t>NORM1:</a:t>
            </a:r>
            <a:r>
              <a:rPr lang="en" sz="2400"/>
              <a:t> Normalization layer</a:t>
            </a:r>
            <a:endParaRPr sz="2400"/>
          </a:p>
          <a:p>
            <a:r>
              <a:rPr lang="en" sz="2400">
                <a:solidFill>
                  <a:schemeClr val="dk1"/>
                </a:solidFill>
              </a:rPr>
              <a:t>[27x27x256] </a:t>
            </a:r>
            <a:r>
              <a:rPr lang="en" sz="2400">
                <a:solidFill>
                  <a:srgbClr val="FF0000"/>
                </a:solidFill>
              </a:rPr>
              <a:t>CONV2</a:t>
            </a:r>
            <a:r>
              <a:rPr lang="en" sz="2400"/>
              <a:t>: 256 5x5 filters at stride 1, pad 2</a:t>
            </a:r>
            <a:endParaRPr sz="2400"/>
          </a:p>
          <a:p>
            <a:r>
              <a:rPr lang="en" sz="2400"/>
              <a:t>[13x13x256] </a:t>
            </a:r>
            <a:r>
              <a:rPr lang="en" sz="2400">
                <a:solidFill>
                  <a:srgbClr val="0000FF"/>
                </a:solidFill>
              </a:rPr>
              <a:t>MAX POOL2:</a:t>
            </a:r>
            <a:r>
              <a:rPr lang="en" sz="2400"/>
              <a:t> 3x3 filters at stride 2</a:t>
            </a:r>
            <a:endParaRPr sz="2400"/>
          </a:p>
          <a:p>
            <a:r>
              <a:rPr lang="en" sz="2400"/>
              <a:t>[13x13x256] </a:t>
            </a:r>
            <a:r>
              <a:rPr lang="en" sz="2400">
                <a:solidFill>
                  <a:srgbClr val="38761D"/>
                </a:solidFill>
              </a:rPr>
              <a:t>NORM2: </a:t>
            </a:r>
            <a:r>
              <a:rPr lang="en" sz="2400"/>
              <a:t>Normalization layer</a:t>
            </a:r>
            <a:endParaRPr sz="2400"/>
          </a:p>
          <a:p>
            <a:r>
              <a:rPr lang="en" sz="2400"/>
              <a:t>[13x13x384] </a:t>
            </a:r>
            <a:r>
              <a:rPr lang="en" sz="2400">
                <a:solidFill>
                  <a:srgbClr val="FF0000"/>
                </a:solidFill>
              </a:rPr>
              <a:t>CONV3</a:t>
            </a:r>
            <a:r>
              <a:rPr lang="en" sz="2400"/>
              <a:t>: 384 3x3 filters at stride 1, pad 1</a:t>
            </a:r>
            <a:endParaRPr sz="2400"/>
          </a:p>
          <a:p>
            <a:r>
              <a:rPr lang="en" sz="2400">
                <a:solidFill>
                  <a:schemeClr val="dk1"/>
                </a:solidFill>
              </a:rPr>
              <a:t>[13x13x384] </a:t>
            </a:r>
            <a:r>
              <a:rPr lang="en" sz="2400">
                <a:solidFill>
                  <a:srgbClr val="FF0000"/>
                </a:solidFill>
              </a:rPr>
              <a:t>CONV4</a:t>
            </a:r>
            <a:r>
              <a:rPr lang="en" sz="2400">
                <a:solidFill>
                  <a:schemeClr val="dk1"/>
                </a:solidFill>
              </a:rPr>
              <a:t>: 384 3x3 filters at stride 1, pad 1</a:t>
            </a:r>
            <a:endParaRPr sz="2400">
              <a:solidFill>
                <a:schemeClr val="dk1"/>
              </a:solidFill>
            </a:endParaRPr>
          </a:p>
          <a:p>
            <a:r>
              <a:rPr lang="en" sz="2400">
                <a:solidFill>
                  <a:schemeClr val="dk1"/>
                </a:solidFill>
              </a:rPr>
              <a:t>[13x13x256] </a:t>
            </a:r>
            <a:r>
              <a:rPr lang="en" sz="2400">
                <a:solidFill>
                  <a:srgbClr val="FF0000"/>
                </a:solidFill>
              </a:rPr>
              <a:t>CONV5</a:t>
            </a:r>
            <a:r>
              <a:rPr lang="en" sz="2400">
                <a:solidFill>
                  <a:schemeClr val="dk1"/>
                </a:solidFill>
              </a:rPr>
              <a:t>: 256 3x3 filters at stride 1, pad 1</a:t>
            </a:r>
            <a:endParaRPr sz="2400">
              <a:solidFill>
                <a:schemeClr val="dk1"/>
              </a:solidFill>
            </a:endParaRPr>
          </a:p>
          <a:p>
            <a:r>
              <a:rPr lang="en" sz="2400">
                <a:solidFill>
                  <a:schemeClr val="dk1"/>
                </a:solidFill>
              </a:rPr>
              <a:t>[6x6x256] </a:t>
            </a:r>
            <a:r>
              <a:rPr lang="en" sz="2400">
                <a:solidFill>
                  <a:srgbClr val="0000FF"/>
                </a:solidFill>
              </a:rPr>
              <a:t>MAX POOL3</a:t>
            </a:r>
            <a:r>
              <a:rPr lang="en" sz="2400">
                <a:solidFill>
                  <a:schemeClr val="dk1"/>
                </a:solidFill>
              </a:rPr>
              <a:t>: 3x3 filters at stride 2</a:t>
            </a:r>
            <a:endParaRPr sz="2400">
              <a:solidFill>
                <a:schemeClr val="dk1"/>
              </a:solidFill>
            </a:endParaRPr>
          </a:p>
          <a:p>
            <a:r>
              <a:rPr lang="en" sz="2400">
                <a:solidFill>
                  <a:schemeClr val="dk1"/>
                </a:solidFill>
              </a:rPr>
              <a:t>[4096] </a:t>
            </a:r>
            <a:r>
              <a:rPr lang="en" sz="2400">
                <a:solidFill>
                  <a:srgbClr val="E69138"/>
                </a:solidFill>
              </a:rPr>
              <a:t>FC6:</a:t>
            </a:r>
            <a:r>
              <a:rPr lang="en" sz="2400">
                <a:solidFill>
                  <a:schemeClr val="dk1"/>
                </a:solidFill>
              </a:rPr>
              <a:t> 4096 neurons</a:t>
            </a:r>
            <a:endParaRPr sz="2400">
              <a:solidFill>
                <a:schemeClr val="dk1"/>
              </a:solidFill>
            </a:endParaRPr>
          </a:p>
          <a:p>
            <a:r>
              <a:rPr lang="en" sz="2400">
                <a:solidFill>
                  <a:schemeClr val="dk1"/>
                </a:solidFill>
              </a:rPr>
              <a:t>[4096] </a:t>
            </a:r>
            <a:r>
              <a:rPr lang="en" sz="2400">
                <a:solidFill>
                  <a:srgbClr val="E69138"/>
                </a:solidFill>
              </a:rPr>
              <a:t>FC7: </a:t>
            </a:r>
            <a:r>
              <a:rPr lang="en" sz="2400">
                <a:solidFill>
                  <a:schemeClr val="dk1"/>
                </a:solidFill>
              </a:rPr>
              <a:t>4096 neurons</a:t>
            </a:r>
            <a:endParaRPr sz="2400">
              <a:solidFill>
                <a:schemeClr val="dk1"/>
              </a:solidFill>
            </a:endParaRPr>
          </a:p>
          <a:p>
            <a:r>
              <a:rPr lang="en" sz="2400">
                <a:solidFill>
                  <a:schemeClr val="dk1"/>
                </a:solidFill>
              </a:rPr>
              <a:t>[1000] </a:t>
            </a:r>
            <a:r>
              <a:rPr lang="en" sz="2400">
                <a:solidFill>
                  <a:srgbClr val="E69138"/>
                </a:solidFill>
              </a:rPr>
              <a:t>FC8: </a:t>
            </a:r>
            <a:r>
              <a:rPr lang="en" sz="2400">
                <a:solidFill>
                  <a:schemeClr val="dk1"/>
                </a:solidFill>
              </a:rPr>
              <a:t>1000 neurons (class scores)</a:t>
            </a:r>
            <a:endParaRPr sz="2400">
              <a:solidFill>
                <a:schemeClr val="dk1"/>
              </a:solidFill>
            </a:endParaRPr>
          </a:p>
          <a:p>
            <a:endParaRPr sz="2400">
              <a:solidFill>
                <a:schemeClr val="dk1"/>
              </a:solidFill>
            </a:endParaRPr>
          </a:p>
          <a:p>
            <a:pPr>
              <a:buClr>
                <a:schemeClr val="dk1"/>
              </a:buClr>
              <a:buSzPts val="1100"/>
            </a:pPr>
            <a:endParaRPr sz="2400">
              <a:solidFill>
                <a:schemeClr val="dk1"/>
              </a:solidFill>
            </a:endParaRPr>
          </a:p>
          <a:p>
            <a:endParaRPr sz="2400"/>
          </a:p>
          <a:p>
            <a:endParaRPr sz="2400"/>
          </a:p>
          <a:p>
            <a:endParaRPr sz="2400"/>
          </a:p>
          <a:p>
            <a:endParaRPr sz="2400"/>
          </a:p>
          <a:p>
            <a:endParaRPr sz="2400"/>
          </a:p>
          <a:p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4746810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7</a:t>
            </a:fld>
            <a:endParaRPr/>
          </a:p>
        </p:txBody>
      </p:sp>
      <p:sp>
        <p:nvSpPr>
          <p:cNvPr id="130" name="Shape 130"/>
          <p:cNvSpPr txBox="1"/>
          <p:nvPr/>
        </p:nvSpPr>
        <p:spPr>
          <a:xfrm>
            <a:off x="382700" y="1968133"/>
            <a:ext cx="12192000" cy="12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6400"/>
              <a:t>Convolutional Neural Networks</a:t>
            </a:r>
            <a:endParaRPr sz="6400"/>
          </a:p>
        </p:txBody>
      </p:sp>
      <p:sp>
        <p:nvSpPr>
          <p:cNvPr id="131" name="Shape 131"/>
          <p:cNvSpPr txBox="1"/>
          <p:nvPr/>
        </p:nvSpPr>
        <p:spPr>
          <a:xfrm>
            <a:off x="2843667" y="3154467"/>
            <a:ext cx="6746400" cy="8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/>
              <a:t>(First without the brain stuff)</a:t>
            </a:r>
            <a:endParaRPr sz="3200"/>
          </a:p>
        </p:txBody>
      </p:sp>
    </p:spTree>
    <p:extLst>
      <p:ext uri="{BB962C8B-B14F-4D97-AF65-F5344CB8AC3E}">
        <p14:creationId xmlns:p14="http://schemas.microsoft.com/office/powerpoint/2010/main" val="20073794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/>
          <p:nvPr/>
        </p:nvSpPr>
        <p:spPr>
          <a:xfrm>
            <a:off x="1421933" y="1901017"/>
            <a:ext cx="1275200" cy="3677200"/>
          </a:xfrm>
          <a:prstGeom prst="cube">
            <a:avLst>
              <a:gd name="adj" fmla="val 77711"/>
            </a:avLst>
          </a:prstGeom>
          <a:solidFill>
            <a:srgbClr val="F4CCCC">
              <a:alpha val="51920"/>
            </a:srgbClr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37" name="Shape 13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8</a:t>
            </a:fld>
            <a:endParaRPr/>
          </a:p>
        </p:txBody>
      </p:sp>
      <p:sp>
        <p:nvSpPr>
          <p:cNvPr id="138" name="Shape 138"/>
          <p:cNvSpPr txBox="1"/>
          <p:nvPr/>
        </p:nvSpPr>
        <p:spPr>
          <a:xfrm>
            <a:off x="2137167" y="4967684"/>
            <a:ext cx="655600" cy="4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/>
              <a:t>32</a:t>
            </a:r>
            <a:endParaRPr sz="2400"/>
          </a:p>
        </p:txBody>
      </p:sp>
      <p:sp>
        <p:nvSpPr>
          <p:cNvPr id="139" name="Shape 139"/>
          <p:cNvSpPr txBox="1"/>
          <p:nvPr/>
        </p:nvSpPr>
        <p:spPr>
          <a:xfrm>
            <a:off x="2697133" y="2912651"/>
            <a:ext cx="655600" cy="3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/>
              <a:t>32</a:t>
            </a:r>
            <a:endParaRPr sz="2400"/>
          </a:p>
        </p:txBody>
      </p:sp>
      <p:sp>
        <p:nvSpPr>
          <p:cNvPr id="140" name="Shape 140"/>
          <p:cNvSpPr txBox="1"/>
          <p:nvPr/>
        </p:nvSpPr>
        <p:spPr>
          <a:xfrm>
            <a:off x="1344617" y="5489860"/>
            <a:ext cx="655600" cy="2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/>
              <a:t>3</a:t>
            </a:r>
            <a:endParaRPr sz="2400"/>
          </a:p>
        </p:txBody>
      </p:sp>
      <p:sp>
        <p:nvSpPr>
          <p:cNvPr id="141" name="Shape 141"/>
          <p:cNvSpPr txBox="1"/>
          <p:nvPr/>
        </p:nvSpPr>
        <p:spPr>
          <a:xfrm>
            <a:off x="0" y="0"/>
            <a:ext cx="10269200" cy="8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800"/>
              <a:t>Convolution Layer</a:t>
            </a:r>
            <a:endParaRPr sz="4800"/>
          </a:p>
        </p:txBody>
      </p:sp>
      <p:sp>
        <p:nvSpPr>
          <p:cNvPr id="142" name="Shape 142"/>
          <p:cNvSpPr txBox="1"/>
          <p:nvPr/>
        </p:nvSpPr>
        <p:spPr>
          <a:xfrm>
            <a:off x="1001633" y="1125351"/>
            <a:ext cx="4466800" cy="6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/>
              <a:t>32x32x3 image</a:t>
            </a:r>
            <a:endParaRPr sz="3200"/>
          </a:p>
        </p:txBody>
      </p:sp>
      <p:sp>
        <p:nvSpPr>
          <p:cNvPr id="143" name="Shape 143"/>
          <p:cNvSpPr txBox="1"/>
          <p:nvPr/>
        </p:nvSpPr>
        <p:spPr>
          <a:xfrm>
            <a:off x="2691167" y="4911067"/>
            <a:ext cx="2689200" cy="17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solidFill>
                  <a:srgbClr val="0000FF"/>
                </a:solidFill>
              </a:rPr>
              <a:t>width</a:t>
            </a:r>
            <a:endParaRPr sz="2400">
              <a:solidFill>
                <a:srgbClr val="0000FF"/>
              </a:solidFill>
            </a:endParaRPr>
          </a:p>
        </p:txBody>
      </p:sp>
      <p:sp>
        <p:nvSpPr>
          <p:cNvPr id="144" name="Shape 144"/>
          <p:cNvSpPr txBox="1"/>
          <p:nvPr/>
        </p:nvSpPr>
        <p:spPr>
          <a:xfrm>
            <a:off x="3251133" y="2890499"/>
            <a:ext cx="2689200" cy="17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solidFill>
                  <a:srgbClr val="0000FF"/>
                </a:solidFill>
              </a:rPr>
              <a:t>height</a:t>
            </a:r>
            <a:endParaRPr sz="2400">
              <a:solidFill>
                <a:srgbClr val="0000FF"/>
              </a:solidFill>
            </a:endParaRPr>
          </a:p>
        </p:txBody>
      </p:sp>
      <p:sp>
        <p:nvSpPr>
          <p:cNvPr id="145" name="Shape 145"/>
          <p:cNvSpPr txBox="1"/>
          <p:nvPr/>
        </p:nvSpPr>
        <p:spPr>
          <a:xfrm>
            <a:off x="1740533" y="5471655"/>
            <a:ext cx="5876400" cy="17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solidFill>
                  <a:srgbClr val="0000FF"/>
                </a:solidFill>
              </a:rPr>
              <a:t>depth</a:t>
            </a:r>
            <a:endParaRPr sz="240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57314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/>
          <p:nvPr/>
        </p:nvSpPr>
        <p:spPr>
          <a:xfrm>
            <a:off x="1421933" y="1901017"/>
            <a:ext cx="1275200" cy="3677200"/>
          </a:xfrm>
          <a:prstGeom prst="cube">
            <a:avLst>
              <a:gd name="adj" fmla="val 77711"/>
            </a:avLst>
          </a:prstGeom>
          <a:solidFill>
            <a:srgbClr val="F4CCCC">
              <a:alpha val="51920"/>
            </a:srgbClr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51" name="Shape 15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9</a:t>
            </a:fld>
            <a:endParaRPr/>
          </a:p>
        </p:txBody>
      </p:sp>
      <p:sp>
        <p:nvSpPr>
          <p:cNvPr id="152" name="Shape 152"/>
          <p:cNvSpPr txBox="1"/>
          <p:nvPr/>
        </p:nvSpPr>
        <p:spPr>
          <a:xfrm>
            <a:off x="2137167" y="4967684"/>
            <a:ext cx="655600" cy="4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/>
              <a:t>32</a:t>
            </a:r>
            <a:endParaRPr sz="2400"/>
          </a:p>
        </p:txBody>
      </p:sp>
      <p:sp>
        <p:nvSpPr>
          <p:cNvPr id="153" name="Shape 153"/>
          <p:cNvSpPr txBox="1"/>
          <p:nvPr/>
        </p:nvSpPr>
        <p:spPr>
          <a:xfrm>
            <a:off x="2697133" y="2912651"/>
            <a:ext cx="655600" cy="3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/>
              <a:t>32</a:t>
            </a:r>
            <a:endParaRPr sz="2400"/>
          </a:p>
        </p:txBody>
      </p:sp>
      <p:sp>
        <p:nvSpPr>
          <p:cNvPr id="154" name="Shape 154"/>
          <p:cNvSpPr txBox="1"/>
          <p:nvPr/>
        </p:nvSpPr>
        <p:spPr>
          <a:xfrm>
            <a:off x="1344617" y="5489860"/>
            <a:ext cx="655600" cy="2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/>
              <a:t>3</a:t>
            </a:r>
            <a:endParaRPr sz="2400"/>
          </a:p>
        </p:txBody>
      </p:sp>
      <p:sp>
        <p:nvSpPr>
          <p:cNvPr id="155" name="Shape 155"/>
          <p:cNvSpPr txBox="1"/>
          <p:nvPr/>
        </p:nvSpPr>
        <p:spPr>
          <a:xfrm>
            <a:off x="0" y="0"/>
            <a:ext cx="10269200" cy="8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800"/>
              <a:t>Convolution Layer</a:t>
            </a:r>
            <a:endParaRPr sz="4800"/>
          </a:p>
        </p:txBody>
      </p:sp>
      <p:sp>
        <p:nvSpPr>
          <p:cNvPr id="156" name="Shape 156"/>
          <p:cNvSpPr/>
          <p:nvPr/>
        </p:nvSpPr>
        <p:spPr>
          <a:xfrm>
            <a:off x="5527867" y="3072984"/>
            <a:ext cx="376400" cy="1085200"/>
          </a:xfrm>
          <a:prstGeom prst="cube">
            <a:avLst>
              <a:gd name="adj" fmla="val 53382"/>
            </a:avLst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57" name="Shape 157"/>
          <p:cNvSpPr txBox="1"/>
          <p:nvPr/>
        </p:nvSpPr>
        <p:spPr>
          <a:xfrm>
            <a:off x="5226800" y="2166784"/>
            <a:ext cx="2820800" cy="4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/>
              <a:t>5x5x3 filter</a:t>
            </a:r>
            <a:endParaRPr sz="3200"/>
          </a:p>
        </p:txBody>
      </p:sp>
      <p:sp>
        <p:nvSpPr>
          <p:cNvPr id="158" name="Shape 158"/>
          <p:cNvSpPr txBox="1"/>
          <p:nvPr/>
        </p:nvSpPr>
        <p:spPr>
          <a:xfrm>
            <a:off x="1001633" y="1125351"/>
            <a:ext cx="4466800" cy="6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/>
              <a:t>32x32x3 image</a:t>
            </a:r>
            <a:endParaRPr sz="3200"/>
          </a:p>
        </p:txBody>
      </p:sp>
      <p:sp>
        <p:nvSpPr>
          <p:cNvPr id="159" name="Shape 159"/>
          <p:cNvSpPr txBox="1"/>
          <p:nvPr/>
        </p:nvSpPr>
        <p:spPr>
          <a:xfrm>
            <a:off x="6930400" y="3545933"/>
            <a:ext cx="5261600" cy="10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b="1"/>
              <a:t>Convolve </a:t>
            </a:r>
            <a:r>
              <a:rPr lang="en" sz="2400"/>
              <a:t>the filter with the image</a:t>
            </a:r>
            <a:endParaRPr sz="2400"/>
          </a:p>
          <a:p>
            <a:r>
              <a:rPr lang="en" sz="2400"/>
              <a:t>i.e. “slide over the image spatially, computing dot products”</a:t>
            </a: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35380477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Wood Type</Template>
  <TotalTime>0</TotalTime>
  <Words>2364</Words>
  <Application>Microsoft Macintosh PowerPoint</Application>
  <PresentationFormat>Widescreen</PresentationFormat>
  <Paragraphs>617</Paragraphs>
  <Slides>67</Slides>
  <Notes>67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75" baseType="lpstr">
      <vt:lpstr>Calibri</vt:lpstr>
      <vt:lpstr>Cambria</vt:lpstr>
      <vt:lpstr>Rockwell</vt:lpstr>
      <vt:lpstr>Rockwell Condensed</vt:lpstr>
      <vt:lpstr>Rockwell Extra Bold</vt:lpstr>
      <vt:lpstr>Wingdings</vt:lpstr>
      <vt:lpstr>Helvetica Neue</vt:lpstr>
      <vt:lpstr>Wood Type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rishanthmaanav@gmail.com</dc:creator>
  <cp:lastModifiedBy>rishanthmaanav@gmail.com</cp:lastModifiedBy>
  <cp:revision>3</cp:revision>
  <dcterms:created xsi:type="dcterms:W3CDTF">2018-02-04T12:47:50Z</dcterms:created>
  <dcterms:modified xsi:type="dcterms:W3CDTF">2018-02-04T13:00:02Z</dcterms:modified>
</cp:coreProperties>
</file>